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Lst>
  <p:sldSz cy="5143500" cx="9144000"/>
  <p:notesSz cx="6858000" cy="9144000"/>
  <p:embeddedFontLst>
    <p:embeddedFont>
      <p:font typeface="Amatic SC"/>
      <p:regular r:id="rId61"/>
      <p:bold r:id="rId62"/>
    </p:embeddedFont>
    <p:embeddedFont>
      <p:font typeface="Source Code Pro"/>
      <p:regular r:id="rId63"/>
      <p:bold r:id="rId64"/>
      <p:italic r:id="rId65"/>
      <p:boldItalic r:id="rId6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AmaticSC-bold.fntdata"/><Relationship Id="rId61" Type="http://schemas.openxmlformats.org/officeDocument/2006/relationships/font" Target="fonts/AmaticSC-regular.fntdata"/><Relationship Id="rId20" Type="http://schemas.openxmlformats.org/officeDocument/2006/relationships/slide" Target="slides/slide15.xml"/><Relationship Id="rId64" Type="http://schemas.openxmlformats.org/officeDocument/2006/relationships/font" Target="fonts/SourceCodePro-bold.fntdata"/><Relationship Id="rId63" Type="http://schemas.openxmlformats.org/officeDocument/2006/relationships/font" Target="fonts/SourceCodePro-regular.fntdata"/><Relationship Id="rId22" Type="http://schemas.openxmlformats.org/officeDocument/2006/relationships/slide" Target="slides/slide17.xml"/><Relationship Id="rId66" Type="http://schemas.openxmlformats.org/officeDocument/2006/relationships/font" Target="fonts/SourceCodePro-boldItalic.fntdata"/><Relationship Id="rId21" Type="http://schemas.openxmlformats.org/officeDocument/2006/relationships/slide" Target="slides/slide16.xml"/><Relationship Id="rId65" Type="http://schemas.openxmlformats.org/officeDocument/2006/relationships/font" Target="fonts/SourceCodePro-italic.fntdata"/><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gc6f59039d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gc6f59039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373355bf3a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373355bf3a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373355bf3a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373355bf3a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373355bf3a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373355bf3a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373355bf3a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373355bf3a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373355bf3a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373355bf3a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373355bf3a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373355bf3a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373355bf3a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373355bf3a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373355bf3a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373355bf3a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373355bf3a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373355bf3a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373355bf3a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373355bf3a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1422d671d8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1422d671d8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373355bf3a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373355bf3a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373355bf3a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373355bf3a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373355bf3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373355bf3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373355bf3a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373355bf3a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373355bf3a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373355bf3a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373355bf3a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373355bf3a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373355bf3a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1373355bf3a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373355bf3a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373355bf3a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373355bf3a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373355bf3a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373355bf3a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373355bf3a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422d671d8d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422d671d8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373355bf3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1373355bf3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373355bf3a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373355bf3a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373355bf3a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373355bf3a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373355bf3a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373355bf3a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373355bf3a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373355bf3a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373355bf3a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373355bf3a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373355bf3a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373355bf3a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373355bf3a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373355bf3a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373355bf3a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373355bf3a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373355bf3a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373355bf3a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373355bf3a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1373355bf3a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373355bf3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1373355bf3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373355bf3a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373355bf3a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373355bf3a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373355bf3a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373355bf3a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373355bf3a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373355bf3a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373355bf3a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373355bf3a_0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373355bf3a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373355bf3a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373355bf3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1373355bf3a_0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1373355bf3a_0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1373355bf3a_0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1373355bf3a_0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373355bf3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1373355bf3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373355bf3a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373355bf3a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1373355bf3a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1373355bf3a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1373355bf3a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1373355bf3a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1373355bf3a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1373355bf3a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1373355bf3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1373355bf3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1373355bf3a_0_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1373355bf3a_0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1373355bf3a_0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1373355bf3a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373355bf3a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373355bf3a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373355bf3a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373355bf3a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373355bf3a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373355bf3a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373355bf3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373355bf3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160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160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160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160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160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160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160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1600"/>
              </a:spcBef>
              <a:spcAft>
                <a:spcPts val="0"/>
              </a:spcAft>
              <a:buClr>
                <a:schemeClr val="accent1"/>
              </a:buClr>
              <a:buSzPts val="1400"/>
              <a:buChar char="○"/>
              <a:defRPr>
                <a:solidFill>
                  <a:schemeClr val="accent1"/>
                </a:solidFill>
                <a:highlight>
                  <a:schemeClr val="lt1"/>
                </a:highlight>
              </a:defRPr>
            </a:lvl2pPr>
            <a:lvl3pPr indent="-317500" lvl="2" marL="1371600">
              <a:spcBef>
                <a:spcPts val="1600"/>
              </a:spcBef>
              <a:spcAft>
                <a:spcPts val="0"/>
              </a:spcAft>
              <a:buClr>
                <a:schemeClr val="accent1"/>
              </a:buClr>
              <a:buSzPts val="1400"/>
              <a:buChar char="■"/>
              <a:defRPr>
                <a:solidFill>
                  <a:schemeClr val="accent1"/>
                </a:solidFill>
                <a:highlight>
                  <a:schemeClr val="lt1"/>
                </a:highlight>
              </a:defRPr>
            </a:lvl3pPr>
            <a:lvl4pPr indent="-317500" lvl="3" marL="1828800">
              <a:spcBef>
                <a:spcPts val="1600"/>
              </a:spcBef>
              <a:spcAft>
                <a:spcPts val="0"/>
              </a:spcAft>
              <a:buClr>
                <a:schemeClr val="accent1"/>
              </a:buClr>
              <a:buSzPts val="1400"/>
              <a:buChar char="●"/>
              <a:defRPr>
                <a:solidFill>
                  <a:schemeClr val="accent1"/>
                </a:solidFill>
                <a:highlight>
                  <a:schemeClr val="lt1"/>
                </a:highlight>
              </a:defRPr>
            </a:lvl4pPr>
            <a:lvl5pPr indent="-317500" lvl="4" marL="2286000">
              <a:spcBef>
                <a:spcPts val="1600"/>
              </a:spcBef>
              <a:spcAft>
                <a:spcPts val="0"/>
              </a:spcAft>
              <a:buClr>
                <a:schemeClr val="accent1"/>
              </a:buClr>
              <a:buSzPts val="1400"/>
              <a:buChar char="○"/>
              <a:defRPr>
                <a:solidFill>
                  <a:schemeClr val="accent1"/>
                </a:solidFill>
                <a:highlight>
                  <a:schemeClr val="lt1"/>
                </a:highlight>
              </a:defRPr>
            </a:lvl5pPr>
            <a:lvl6pPr indent="-317500" lvl="5" marL="2743200">
              <a:spcBef>
                <a:spcPts val="1600"/>
              </a:spcBef>
              <a:spcAft>
                <a:spcPts val="0"/>
              </a:spcAft>
              <a:buClr>
                <a:schemeClr val="accent1"/>
              </a:buClr>
              <a:buSzPts val="1400"/>
              <a:buChar char="■"/>
              <a:defRPr>
                <a:solidFill>
                  <a:schemeClr val="accent1"/>
                </a:solidFill>
                <a:highlight>
                  <a:schemeClr val="lt1"/>
                </a:highlight>
              </a:defRPr>
            </a:lvl6pPr>
            <a:lvl7pPr indent="-317500" lvl="6" marL="3200400">
              <a:spcBef>
                <a:spcPts val="1600"/>
              </a:spcBef>
              <a:spcAft>
                <a:spcPts val="0"/>
              </a:spcAft>
              <a:buClr>
                <a:schemeClr val="accent1"/>
              </a:buClr>
              <a:buSzPts val="1400"/>
              <a:buChar char="●"/>
              <a:defRPr>
                <a:solidFill>
                  <a:schemeClr val="accent1"/>
                </a:solidFill>
                <a:highlight>
                  <a:schemeClr val="lt1"/>
                </a:highlight>
              </a:defRPr>
            </a:lvl7pPr>
            <a:lvl8pPr indent="-317500" lvl="7" marL="3657600">
              <a:spcBef>
                <a:spcPts val="1600"/>
              </a:spcBef>
              <a:spcAft>
                <a:spcPts val="0"/>
              </a:spcAft>
              <a:buClr>
                <a:schemeClr val="accent1"/>
              </a:buClr>
              <a:buSzPts val="1400"/>
              <a:buChar char="○"/>
              <a:defRPr>
                <a:solidFill>
                  <a:schemeClr val="accent1"/>
                </a:solidFill>
                <a:highlight>
                  <a:schemeClr val="lt1"/>
                </a:highlight>
              </a:defRPr>
            </a:lvl8pPr>
            <a:lvl9pPr indent="-317500" lvl="8" marL="4114800">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snifa.sma.gob.cl/" TargetMode="Externa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portalvu.mma.gob.cl/" TargetMode="Externa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srca.sma.gob.cl/" TargetMode="Externa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3.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hyperlink" Target="http://www.leychile.cl/Navegar?idNorma=30667" TargetMode="External"/><Relationship Id="rId4" Type="http://schemas.openxmlformats.org/officeDocument/2006/relationships/hyperlink" Target="http://www.leychile.cl/Navegar?idNorma=30667" TargetMode="External"/><Relationship Id="rId5" Type="http://schemas.openxmlformats.org/officeDocument/2006/relationships/hyperlink" Target="http://www.leychile.cl/Navegar?idNorma=210676" TargetMode="External"/><Relationship Id="rId6" Type="http://schemas.openxmlformats.org/officeDocument/2006/relationships/hyperlink" Target="http://www.leychile.cl/Navegar?idNorma=191865" TargetMode="External"/><Relationship Id="rId7" Type="http://schemas.openxmlformats.org/officeDocument/2006/relationships/hyperlink" Target="http://www.leychile.cl/Navegar?idNorma=205385" TargetMode="External"/><Relationship Id="rId8" Type="http://schemas.openxmlformats.org/officeDocument/2006/relationships/hyperlink" Target="https://www.sea.gob.cl/sites/default/files/migration_files/dto-40_12-ago-2013.pdf"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hyperlink" Target="http://www.leychile.cl/Consulta/listado_n_sel?_grupo_aporte=&amp;sub=514&amp;agr=1020&amp;comp=" TargetMode="External"/><Relationship Id="rId4" Type="http://schemas.openxmlformats.org/officeDocument/2006/relationships/hyperlink" Target="http://www.leychile.cl/Consulta/listado_n_sel?_grupo_aporte=&amp;sub=492&amp;agr=1020&amp;comp=" TargetMode="External"/><Relationship Id="rId5" Type="http://schemas.openxmlformats.org/officeDocument/2006/relationships/hyperlink" Target="http://www.leychile.cl/Consulta/listado_n_sel?_grupo_aporte=&amp;sub=503&amp;agr=1020&amp;comp="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hyperlink" Target="https://www.leychile.cl/Consulta/listado_n_sel?agr=1020"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hyperlink" Target="https://www.sea.gob.cl/sites/default/files/imce/archivos/2018/05/03/of-180515.pdf" TargetMode="External"/><Relationship Id="rId4" Type="http://schemas.openxmlformats.org/officeDocument/2006/relationships/hyperlink" Target="https://www.sea.gob.cl/documentacion/permisos-autorizaciones-ambientales/permisos-pronunciamientos-ambientales-sectoriales"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hyperlink" Target="https://www.leychile.cl/Navegar?idNorma=1053036&amp;idParte=0"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 Id="rId3" Type="http://schemas.openxmlformats.org/officeDocument/2006/relationships/image" Target="../media/image1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image" Target="../media/image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8.xml"/><Relationship Id="rId3"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hyperlink" Target="https://www.leychile.cl/Navegar?idNorma=1053036&amp;idParte=0"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 Id="rId3" Type="http://schemas.openxmlformats.org/officeDocument/2006/relationships/image" Target="../media/image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 Id="rId3" Type="http://schemas.openxmlformats.org/officeDocument/2006/relationships/image" Target="../media/image18.png"/><Relationship Id="rId4" Type="http://schemas.openxmlformats.org/officeDocument/2006/relationships/hyperlink" Target="https://www.todosreciclamos.cl/post/como-es-la-cadena-de-reciclaje-en-chile"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hyperlink" Target="https://www.todosreciclamos.cl/post/sistemas-de-gestion-para-cumplir-ley-rep"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5.xml"/><Relationship Id="rId3" Type="http://schemas.openxmlformats.org/officeDocument/2006/relationships/image" Target="../media/image15.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7.xml"/><Relationship Id="rId3" Type="http://schemas.openxmlformats.org/officeDocument/2006/relationships/hyperlink" Target="https://www.gob.cl/noticias/un-hito-en-la-historia-medioambiental-de-chile-partir-de-hoy-contamos-con-nuestra-primera-ley-marco-de-cambio-climatico/#:~:text=La%20ley%20establece%20como%20meta,acciones%20concretas%20para%2017%20ministerios." TargetMode="External"/><Relationship Id="rId4" Type="http://schemas.openxmlformats.org/officeDocument/2006/relationships/image" Target="../media/image16.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hyperlink" Target="https://sea.gob.cl/"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hyperlink" Target="https://www.sea.gob.cl/sites/default/files/adjuntos/paginas-estaticas/dia.pdf" TargetMode="External"/><Relationship Id="rId4" Type="http://schemas.openxmlformats.org/officeDocument/2006/relationships/hyperlink" Target="https://www.sea.gob.cl/sites/default/files/adjuntos/paginas-estaticas/eia.pdf"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4.xml"/><Relationship Id="rId3" Type="http://schemas.openxmlformats.org/officeDocument/2006/relationships/hyperlink" Target="https://economiacircular.mma.gob.cl/hoja-de-ruta/" TargetMode="External"/><Relationship Id="rId4" Type="http://schemas.openxmlformats.org/officeDocument/2006/relationships/image" Target="../media/image14.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5.xml"/><Relationship Id="rId3" Type="http://schemas.openxmlformats.org/officeDocument/2006/relationships/image" Target="../media/image20.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hyperlink" Target="https://mma.gob.cl/wp-content/uploads/2019/05/ORGANIGRAMA-SUBMMA_30-05-2019.pdf" TargetMode="Externa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3"/>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Ingeniería y Desarrollo Sostenible</a:t>
            </a:r>
            <a:endParaRPr/>
          </a:p>
        </p:txBody>
      </p:sp>
      <p:sp>
        <p:nvSpPr>
          <p:cNvPr id="57" name="Google Shape;57;p13"/>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Clase 3: Institucionalidad Nacional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2"/>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Ley 19.300: Ley sobre bases generales del medio ambiente</a:t>
            </a:r>
            <a:endParaRPr/>
          </a:p>
        </p:txBody>
      </p:sp>
      <p:sp>
        <p:nvSpPr>
          <p:cNvPr id="113" name="Google Shape;113;p22"/>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La ley establece un marco general de regulación del </a:t>
            </a:r>
            <a:r>
              <a:rPr b="1" lang="en"/>
              <a:t>derecho a vivir en un medio ambiente libre de contaminación, la protección del medio ambiente, la preservación de la naturaleza y la conservación del patrimonio ambiental</a:t>
            </a:r>
            <a:r>
              <a:rPr lang="en"/>
              <a:t>. Asimismo, regula los instrumentos de gestión ambiental como la Evaluación Ambiental Estratégica, el </a:t>
            </a:r>
            <a:r>
              <a:rPr b="1" lang="en"/>
              <a:t>Sistema de Evaluación de Impacto Ambiental</a:t>
            </a:r>
            <a:r>
              <a:rPr lang="en"/>
              <a:t> y el Acceso a la Información Ambiental, la </a:t>
            </a:r>
            <a:r>
              <a:rPr b="1" lang="en"/>
              <a:t>Responsabilidad por Daño Ambiental</a:t>
            </a:r>
            <a:r>
              <a:rPr lang="en"/>
              <a:t>, la Fiscalización y el Fondo de Protección Ambiental y la institucionalidad ambiental de Chile.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3"/>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Ley 19.300: Ley sobre bases generales del medio ambiente</a:t>
            </a:r>
            <a:endParaRPr/>
          </a:p>
        </p:txBody>
      </p:sp>
      <p:sp>
        <p:nvSpPr>
          <p:cNvPr id="119" name="Google Shape;119;p23"/>
          <p:cNvSpPr txBox="1"/>
          <p:nvPr>
            <p:ph idx="1" type="body"/>
          </p:nvPr>
        </p:nvSpPr>
        <p:spPr>
          <a:xfrm>
            <a:off x="311700" y="1228675"/>
            <a:ext cx="8520600" cy="3340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Derecho a la información (artículo 31 bis)</a:t>
            </a:r>
            <a:endParaRPr/>
          </a:p>
          <a:p>
            <a:pPr indent="0" lvl="0" marL="0" rtl="0" algn="l">
              <a:spcBef>
                <a:spcPts val="1600"/>
              </a:spcBef>
              <a:spcAft>
                <a:spcPts val="1600"/>
              </a:spcAft>
              <a:buNone/>
            </a:pPr>
            <a:r>
              <a:rPr b="1" lang="en"/>
              <a:t>Toda persona tiene derecho a acceder a la información de carácter ambiental</a:t>
            </a:r>
            <a:r>
              <a:rPr lang="en"/>
              <a:t> que se encuentre en poder de la Administración, de conformidad a lo señalado en la Constitución Política de la República y en la ley Nº 20.285 sobre Acceso a la Información Pública. Se entenderá por información ambiental toda aquella de carácter escrita, visual, sonora, electrónica o registrada de cualquier otra forma que se encuentre en poder de la Administración y que verse sobre las cuestiones definidas en el artículo de la ley.</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4"/>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Ley 19.300: Ley sobre bases generales del medio ambiente</a:t>
            </a:r>
            <a:endParaRPr/>
          </a:p>
        </p:txBody>
      </p:sp>
      <p:sp>
        <p:nvSpPr>
          <p:cNvPr id="125" name="Google Shape;125;p24"/>
          <p:cNvSpPr txBox="1"/>
          <p:nvPr>
            <p:ph idx="1" type="body"/>
          </p:nvPr>
        </p:nvSpPr>
        <p:spPr>
          <a:xfrm>
            <a:off x="311700" y="1228675"/>
            <a:ext cx="8520600" cy="33402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t>Transparencia activa (artículo 31 ter)</a:t>
            </a:r>
            <a:endParaRPr/>
          </a:p>
          <a:p>
            <a:pPr indent="0" lvl="0" marL="0" rtl="0" algn="l">
              <a:spcBef>
                <a:spcPts val="1600"/>
              </a:spcBef>
              <a:spcAft>
                <a:spcPts val="1600"/>
              </a:spcAft>
              <a:buNone/>
            </a:pPr>
            <a:r>
              <a:rPr lang="en"/>
              <a:t>El Ministerio del Medio Ambiente administrará un </a:t>
            </a:r>
            <a:r>
              <a:rPr b="1" lang="en"/>
              <a:t>Sistema Nacional de Información Ambiental</a:t>
            </a:r>
            <a:r>
              <a:rPr lang="en"/>
              <a:t>, desglosada regionalmente, en el cual se indicará: a) Los textos de tratados, convenios y acuerdos internacionales, así como las leyes, reglamentos y demás actos administrativos sobre medio ambiente o relacionados con él; b) Los informes sobre el estado del medio ambiente; c) Los datos o resúmenes de los informes sobre el estado del medio ambiente, derivados del seguimiento de las actividades que afecten o puedan afectar al medio ambiente; d) Las autorizaciones administrativas asociadas a actividades que pueden tener un efecto significativo sobre el medio ambiente, o en su defecto la indicación precisa de la autoridad que dispone de tal información; e) La lista de las autoridades públicas que disponen de información de contenido ambiental y que debe ser públicamente accesible; f) Los dictámenes de la Contraloría General de la República recaídos en materias ambientales; g) Las sentencias definitivas de los Tribunales de Justicia recaídas en juicios de carácter ambiental; h) Toda otra decisión o resolución de carácter general emanada de autoridad recaída en asuntos ambientales.</a:t>
            </a:r>
            <a:endParaRPr/>
          </a:p>
        </p:txBody>
      </p:sp>
      <p:pic>
        <p:nvPicPr>
          <p:cNvPr id="126" name="Google Shape;126;p24">
            <a:hlinkClick r:id="rId3"/>
          </p:cNvPr>
          <p:cNvPicPr preferRelativeResize="0"/>
          <p:nvPr/>
        </p:nvPicPr>
        <p:blipFill>
          <a:blip r:embed="rId4">
            <a:alphaModFix/>
          </a:blip>
          <a:stretch>
            <a:fillRect/>
          </a:stretch>
        </p:blipFill>
        <p:spPr>
          <a:xfrm>
            <a:off x="3452700" y="4294671"/>
            <a:ext cx="2238600" cy="7484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5"/>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Ley 19.300: Ley sobre bases generales del medio ambiente</a:t>
            </a:r>
            <a:endParaRPr/>
          </a:p>
        </p:txBody>
      </p:sp>
      <p:sp>
        <p:nvSpPr>
          <p:cNvPr id="132" name="Google Shape;132;p25"/>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Informe del Estado del Medio Ambiente (artículo 70 n)</a:t>
            </a:r>
            <a:endParaRPr/>
          </a:p>
          <a:p>
            <a:pPr indent="0" lvl="0" marL="0" rtl="0" algn="l">
              <a:spcBef>
                <a:spcPts val="1600"/>
              </a:spcBef>
              <a:spcAft>
                <a:spcPts val="1600"/>
              </a:spcAft>
              <a:buNone/>
            </a:pPr>
            <a:r>
              <a:rPr lang="en"/>
              <a:t>Corresponderá al Ministerio elaborar cada cuatro años </a:t>
            </a:r>
            <a:r>
              <a:rPr b="1" lang="en"/>
              <a:t>informes sobre el estado del medio ambiente a nivel nacional, regional y local</a:t>
            </a:r>
            <a:r>
              <a:rPr lang="en"/>
              <a:t>. Sin embargo, una vez al año deberá emitir un reporte consolidado sobre la situación del medio ambiente a nivel nacional y regional. Estos informes incluirán datos sobre la calidad del medio ambiente, así como un resumen ejecutivo que sea comprensible para el público en general.</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6"/>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Ley 19.300: Ley sobre bases generales del medio ambiente</a:t>
            </a:r>
            <a:endParaRPr/>
          </a:p>
        </p:txBody>
      </p:sp>
      <p:sp>
        <p:nvSpPr>
          <p:cNvPr id="138" name="Google Shape;138;p26"/>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Registro de Emisiones (artículo 70 p)</a:t>
            </a:r>
            <a:endParaRPr/>
          </a:p>
          <a:p>
            <a:pPr indent="0" lvl="0" marL="0" rtl="0" algn="l">
              <a:spcBef>
                <a:spcPts val="1600"/>
              </a:spcBef>
              <a:spcAft>
                <a:spcPts val="1600"/>
              </a:spcAft>
              <a:buNone/>
            </a:pPr>
            <a:r>
              <a:rPr lang="en"/>
              <a:t>Corresponderá al Ministerio del Medio Ambiente, entre otros, administrar un </a:t>
            </a:r>
            <a:r>
              <a:rPr b="1" lang="en"/>
              <a:t>Registro de Emisiones y Transferencia de Contaminantes</a:t>
            </a:r>
            <a:r>
              <a:rPr lang="en"/>
              <a:t> en el cual se registrará y sistematizará, por fuente o agrupación de fuentes de un mismo establecimiento, la naturaleza, caudal y concentración de emisiones de contaminantes que sean objeto de una norma de emisión, y la naturaleza, volumen y destino de los residuos sólidos generados que señale el reglamento. </a:t>
            </a:r>
            <a:endParaRPr/>
          </a:p>
        </p:txBody>
      </p:sp>
      <p:pic>
        <p:nvPicPr>
          <p:cNvPr id="139" name="Google Shape;139;p26">
            <a:hlinkClick r:id="rId3"/>
          </p:cNvPr>
          <p:cNvPicPr preferRelativeResize="0"/>
          <p:nvPr/>
        </p:nvPicPr>
        <p:blipFill>
          <a:blip r:embed="rId4">
            <a:alphaModFix/>
          </a:blip>
          <a:stretch>
            <a:fillRect/>
          </a:stretch>
        </p:blipFill>
        <p:spPr>
          <a:xfrm>
            <a:off x="5399363" y="3992788"/>
            <a:ext cx="2085975" cy="10382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7"/>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Ley 19.300: Ley sobre bases generales del medio ambiente</a:t>
            </a:r>
            <a:endParaRPr/>
          </a:p>
        </p:txBody>
      </p:sp>
      <p:sp>
        <p:nvSpPr>
          <p:cNvPr id="145" name="Google Shape;145;p27"/>
          <p:cNvSpPr txBox="1"/>
          <p:nvPr>
            <p:ph idx="1" type="body"/>
          </p:nvPr>
        </p:nvSpPr>
        <p:spPr>
          <a:xfrm>
            <a:off x="311700" y="1228675"/>
            <a:ext cx="8520600" cy="33402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t>Participación en actividades y proyectos / Evaluación de proyectos (artículos 25, 26, 29)</a:t>
            </a:r>
            <a:endParaRPr/>
          </a:p>
          <a:p>
            <a:pPr indent="0" lvl="0" marL="0" rtl="0" algn="l">
              <a:spcBef>
                <a:spcPts val="1600"/>
              </a:spcBef>
              <a:spcAft>
                <a:spcPts val="0"/>
              </a:spcAft>
              <a:buNone/>
            </a:pPr>
            <a:r>
              <a:rPr lang="en"/>
              <a:t>Corresponderá a la autoridad establecer los mecanismos que aseguren la </a:t>
            </a:r>
            <a:r>
              <a:rPr b="1" lang="en"/>
              <a:t>participación informada de la comunidad en el proceso de calificación</a:t>
            </a:r>
            <a:r>
              <a:rPr lang="en"/>
              <a:t> de los Estudios de Impacto Ambiental (EIA) y de las Declaraciones (DIA), cuando correspondan. Cualquier persona, natural o jurídica, podrá imponerse del contenido del proyecto y del tenor de los documentos acompañados.</a:t>
            </a:r>
            <a:endParaRPr/>
          </a:p>
          <a:p>
            <a:pPr indent="0" lvl="0" marL="0" rtl="0" algn="l">
              <a:spcBef>
                <a:spcPts val="1600"/>
              </a:spcBef>
              <a:spcAft>
                <a:spcPts val="1600"/>
              </a:spcAft>
              <a:buNone/>
            </a:pPr>
            <a:r>
              <a:rPr lang="en"/>
              <a:t>Notificación/información: La autoridad ordena al interesado publicar a su cosa en el Diario Oficial y en un diario o periódico de la capital de la región o de circulación nacional, según sea el caso, un extracto visado por ella del EIA presentado. En el caso de las DIA, la autoridad competente publicará el primer día hábil de cada mes, en el Diario Oficial y en un periódico de circulación regional o nacional, según corresponda, una lista de los proyectos o actividades sujetos a DIA que se hubieran presentado a tramitación en el mes inmediatamente anterior.</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8"/>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Ley 19.300: Ley sobre bases generales del medio ambiente</a:t>
            </a:r>
            <a:endParaRPr/>
          </a:p>
        </p:txBody>
      </p:sp>
      <p:sp>
        <p:nvSpPr>
          <p:cNvPr id="151" name="Google Shape;151;p28"/>
          <p:cNvSpPr txBox="1"/>
          <p:nvPr>
            <p:ph idx="1" type="body"/>
          </p:nvPr>
        </p:nvSpPr>
        <p:spPr>
          <a:xfrm>
            <a:off x="311700" y="1228675"/>
            <a:ext cx="8520600" cy="33402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t>Participación en actividades y proyectos / Evaluación de proyectos (artículos 25, 26, 29)</a:t>
            </a:r>
            <a:endParaRPr/>
          </a:p>
          <a:p>
            <a:pPr indent="0" lvl="0" marL="0" rtl="0" algn="l">
              <a:spcBef>
                <a:spcPts val="1600"/>
              </a:spcBef>
              <a:spcAft>
                <a:spcPts val="0"/>
              </a:spcAft>
              <a:buNone/>
            </a:pPr>
            <a:r>
              <a:rPr lang="en"/>
              <a:t>Plazos y procedimientos para EIA: Cualquier persona, natural o jurídica, </a:t>
            </a:r>
            <a:r>
              <a:rPr b="1" lang="en"/>
              <a:t>podrá formular observaciones al EIA</a:t>
            </a:r>
            <a:r>
              <a:rPr lang="en"/>
              <a:t>, para lo cual dispondrán de un plazo de sesenta días, contado desde la respectiva publicación del extracto.</a:t>
            </a:r>
            <a:endParaRPr/>
          </a:p>
          <a:p>
            <a:pPr indent="0" lvl="0" marL="0" rtl="0" algn="l">
              <a:spcBef>
                <a:spcPts val="1600"/>
              </a:spcBef>
              <a:spcAft>
                <a:spcPts val="1600"/>
              </a:spcAft>
              <a:buNone/>
            </a:pPr>
            <a:r>
              <a:rPr lang="en"/>
              <a:t>Plazos y procedimientos para DIA: </a:t>
            </a:r>
            <a:r>
              <a:rPr b="1" lang="en"/>
              <a:t>La autoridad competente podrá decretar la realización de un proceso de participación ciudadana</a:t>
            </a:r>
            <a:r>
              <a:rPr lang="en"/>
              <a:t> por un plazo de veinte días, en las DIA que se presenten a evaluación y se refieran a proyectos que generen cargas ambientales para las comunidades próximas. Todo ello, siempre que lo soliciten a lo menos dos organizaciones ciudadanas con personalidad jurídica, a través de sus representantes, o como mínimo diez personas naturales directamente afectadas. Esta solicitud deberá hacerse por escrito y presentarse dentro del plazo de 10 días, contado desde la publicación en el Diario Oficial del proyecto sometido a DIA de que se trate.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9"/>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Ley 19.300: Ley sobre bases generales del medio ambiente</a:t>
            </a:r>
            <a:endParaRPr/>
          </a:p>
        </p:txBody>
      </p:sp>
      <p:sp>
        <p:nvSpPr>
          <p:cNvPr id="157" name="Google Shape;157;p29"/>
          <p:cNvSpPr txBox="1"/>
          <p:nvPr>
            <p:ph idx="1" type="body"/>
          </p:nvPr>
        </p:nvSpPr>
        <p:spPr>
          <a:xfrm>
            <a:off x="311700" y="1228675"/>
            <a:ext cx="8520600" cy="33402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t>Participación en actividades y proyectos / Evaluación de proyectos (artículos 25, 26, 29)</a:t>
            </a:r>
            <a:endParaRPr/>
          </a:p>
          <a:p>
            <a:pPr indent="0" lvl="0" marL="0" rtl="0" algn="l">
              <a:spcBef>
                <a:spcPts val="1600"/>
              </a:spcBef>
              <a:spcAft>
                <a:spcPts val="0"/>
              </a:spcAft>
              <a:buNone/>
            </a:pPr>
            <a:r>
              <a:rPr lang="en"/>
              <a:t>Consideración de observaciones: El organismo competente considerará las observaciones como parte del proceso de calificación y </a:t>
            </a:r>
            <a:r>
              <a:rPr b="1" lang="en"/>
              <a:t>deberá hacerse cargo de éstas</a:t>
            </a:r>
            <a:r>
              <a:rPr lang="en"/>
              <a:t>, pronunciándose fundadamente respecto de todas ellas en su resolución. Dicho pronunciamiento deberá estar disponible en la página web del Servicio con a lo menos cinco días de anticipación a la calificación del proyecto.</a:t>
            </a:r>
            <a:endParaRPr/>
          </a:p>
          <a:p>
            <a:pPr indent="0" lvl="0" marL="0" rtl="0" algn="l">
              <a:spcBef>
                <a:spcPts val="1600"/>
              </a:spcBef>
              <a:spcAft>
                <a:spcPts val="1600"/>
              </a:spcAft>
              <a:buNone/>
            </a:pPr>
            <a:r>
              <a:rPr lang="en"/>
              <a:t>Participación en revisión: En caso que el EIA o la DIA hubiese sido objeto de aclaraciones, rectificaciones y ampliaciones que afecten sustantivamente los impactos ambientales del proyecto, </a:t>
            </a:r>
            <a:r>
              <a:rPr b="1" lang="en"/>
              <a:t>el interesado deberá publicar en las mismas condiciones previstas inicialmente, debiendo individualizarse claramente el contenido de las aclaraciones, rectificaciones y ampliaciones</a:t>
            </a:r>
            <a:r>
              <a:rPr lang="en"/>
              <a:t>. El organismo competente deberá abrir además una </a:t>
            </a:r>
            <a:r>
              <a:rPr b="1" lang="en"/>
              <a:t>nueva etapa de participación ciudadana</a:t>
            </a:r>
            <a:r>
              <a:rPr lang="en"/>
              <a:t>, esta vez por treinta días para los EIA y de 10 días para las DIA, período en el cual se suspenderá de pleno derecho el plazo de tramitación de la EIA o DIA.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30"/>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Ley 19.300: Ley sobre bases generales del medio ambiente</a:t>
            </a:r>
            <a:endParaRPr/>
          </a:p>
        </p:txBody>
      </p:sp>
      <p:sp>
        <p:nvSpPr>
          <p:cNvPr id="163" name="Google Shape;163;p30"/>
          <p:cNvSpPr txBox="1"/>
          <p:nvPr>
            <p:ph idx="1" type="body"/>
          </p:nvPr>
        </p:nvSpPr>
        <p:spPr>
          <a:xfrm>
            <a:off x="311700" y="1228675"/>
            <a:ext cx="8520600" cy="33402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t>Participación en actividades y proyectos / Evaluación de proyectos (artículos 25, 26, 29)</a:t>
            </a:r>
            <a:endParaRPr/>
          </a:p>
          <a:p>
            <a:pPr indent="0" lvl="0" marL="0" rtl="0" algn="l">
              <a:spcBef>
                <a:spcPts val="1600"/>
              </a:spcBef>
              <a:spcAft>
                <a:spcPts val="0"/>
              </a:spcAft>
              <a:buNone/>
            </a:pPr>
            <a:r>
              <a:rPr lang="en"/>
              <a:t>Publicación de la Decisión: La resolución que califique favorablemente el EIA o DIA deberá ser notificada al proponente, informada a la Superintendencia del Medio Ambiente, a la comunidad y a todos los organismos que haya participado del proceso de calificación ambiental. La Superintendencia del Medio Ambiente administrará un </a:t>
            </a:r>
            <a:r>
              <a:rPr b="1" lang="en"/>
              <a:t>registro público de resoluciones de calificación ambiental</a:t>
            </a:r>
            <a:r>
              <a:rPr lang="en"/>
              <a:t>.</a:t>
            </a:r>
            <a:endParaRPr/>
          </a:p>
          <a:p>
            <a:pPr indent="0" lvl="0" marL="0" rtl="0" algn="l">
              <a:spcBef>
                <a:spcPts val="1600"/>
              </a:spcBef>
              <a:spcAft>
                <a:spcPts val="1600"/>
              </a:spcAft>
              <a:buNone/>
            </a:pPr>
            <a:r>
              <a:rPr lang="en"/>
              <a:t>Medidas para el público directamente afectado: </a:t>
            </a:r>
            <a:r>
              <a:rPr b="1" lang="en"/>
              <a:t>Los proponentes deberán anunciar mediante avisos a su costa</a:t>
            </a:r>
            <a:r>
              <a:rPr lang="en"/>
              <a:t>, en medios de radiodifusión de alcance local u otros de similar alcance en situaciones excepcionales, la presentación del Estudio o Declaración, el lugar en donde se encuentran disponibles </a:t>
            </a:r>
            <a:r>
              <a:rPr b="1" lang="en"/>
              <a:t>los antecedentes de éstos y el plazo para realizar observaciones</a:t>
            </a:r>
            <a:r>
              <a:rPr lang="en"/>
              <a:t>. La autoridad competente deberá además remitir a las municipalidades en cuyo ámbito comunal se realizarán las obras o actividades, una copia del extracto del EIA o de la lista de DIAs, según corresponda, para su adecuada publicidad y </a:t>
            </a:r>
            <a:r>
              <a:rPr b="1" lang="en"/>
              <a:t>garantizar la participación de la comunidad</a:t>
            </a:r>
            <a:r>
              <a:rPr lang="en"/>
              <a:t>.</a:t>
            </a:r>
            <a:endParaRPr/>
          </a:p>
        </p:txBody>
      </p:sp>
      <p:pic>
        <p:nvPicPr>
          <p:cNvPr id="164" name="Google Shape;164;p30">
            <a:hlinkClick r:id="rId3"/>
          </p:cNvPr>
          <p:cNvPicPr preferRelativeResize="0"/>
          <p:nvPr/>
        </p:nvPicPr>
        <p:blipFill>
          <a:blip r:embed="rId4">
            <a:alphaModFix/>
          </a:blip>
          <a:stretch>
            <a:fillRect/>
          </a:stretch>
        </p:blipFill>
        <p:spPr>
          <a:xfrm>
            <a:off x="6566075" y="4436275"/>
            <a:ext cx="1787750" cy="5210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31"/>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Ley 19.300: Ley sobre bases generales del medio ambiente</a:t>
            </a:r>
            <a:endParaRPr/>
          </a:p>
        </p:txBody>
      </p:sp>
      <p:sp>
        <p:nvSpPr>
          <p:cNvPr id="170" name="Google Shape;170;p31"/>
          <p:cNvSpPr txBox="1"/>
          <p:nvPr>
            <p:ph idx="1" type="body"/>
          </p:nvPr>
        </p:nvSpPr>
        <p:spPr>
          <a:xfrm>
            <a:off x="311700" y="1228675"/>
            <a:ext cx="8520600" cy="3340200"/>
          </a:xfrm>
          <a:prstGeom prst="rect">
            <a:avLst/>
          </a:prstGeom>
        </p:spPr>
        <p:txBody>
          <a:bodyPr anchorCtr="0" anchor="t" bIns="91425" lIns="91425" spcFirstLastPara="1" rIns="91425" wrap="square" tIns="91425">
            <a:normAutofit fontScale="55000" lnSpcReduction="10000"/>
          </a:bodyPr>
          <a:lstStyle/>
          <a:p>
            <a:pPr indent="0" lvl="0" marL="0" rtl="0" algn="l">
              <a:spcBef>
                <a:spcPts val="0"/>
              </a:spcBef>
              <a:spcAft>
                <a:spcPts val="0"/>
              </a:spcAft>
              <a:buNone/>
            </a:pPr>
            <a:r>
              <a:rPr lang="en"/>
              <a:t>Participación en planes, programas políticas / Evaluación Ambiental Estratégica / Ciudades (artículos 7 y 44)</a:t>
            </a:r>
            <a:endParaRPr/>
          </a:p>
          <a:p>
            <a:pPr indent="0" lvl="0" marL="0" rtl="0" algn="l">
              <a:spcBef>
                <a:spcPts val="1600"/>
              </a:spcBef>
              <a:spcAft>
                <a:spcPts val="1600"/>
              </a:spcAft>
              <a:buNone/>
            </a:pPr>
            <a:r>
              <a:rPr lang="en"/>
              <a:t>Se someterán a evaluación ambiental estratégica (EAE) las políticas y planes de carácter normativo general, así como sus modificaciones sustanciales, que tengan impacto sobre el medio ambiente o la sustentabilidad, que la autoridad decida. En todo caso, </a:t>
            </a:r>
            <a:r>
              <a:rPr b="1" lang="en"/>
              <a:t>siempre deberán someterse a EAE los planes regionales de ordenamiento territorial, planes reguladores intercomunales, planes  reguladores comunales y planes seccionales, planes regionales de desarrollo urbano y zonificaciones del borde costero, del territorio marítimo y el manejo integrado de cuencas o los instrumentos de ordenamiento territorial que los reemplacen o sistematicen</a:t>
            </a:r>
            <a:r>
              <a:rPr lang="en"/>
              <a:t>. En la etapa de aprobación se deberá elaborar un anteproyecto de política o plan que contendrá un informe ambiental, que será sometido a consulta pública por parte del organismo responsable. Un reglamento establecerá el procedimiento y plazos en virtud del cual se tramitará este tipo de evaluación, el que deberá considerar, entre otros: los aspectos básicos a considerar durante la etapa de diseño, incluida la forma de consulta y coordinación; la forma de participación del público interesado; y la forma de publicación de la política o plan, así como su reformulación posterior. Esta forma de publicidad deberá considerar una difusión masiva, completa y didáctica hacia los afectados y la comunidad en general, en lo referente a los contenidos, alcances y efectos de la política o plan, así como de su reformulación posterior. La etapa de aprobación de la política o plan culminará con una resolución de la autoridad, en la cual se señalará el proceso de elaboración de la política o plan desde su etapa de diseño, la consulta pública realizada y la forma en que ha sido considerada. La ley contempla también participación en el establecimiento de planes de prevención o descontaminación.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Contenidos</a:t>
            </a:r>
            <a:endParaRPr/>
          </a:p>
        </p:txBody>
      </p:sp>
      <p:sp>
        <p:nvSpPr>
          <p:cNvPr id="63" name="Google Shape;63;p14"/>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lang="en"/>
              <a:t>Historia institucionalidad ambiental en Chile</a:t>
            </a:r>
            <a:endParaRPr/>
          </a:p>
          <a:p>
            <a:pPr indent="-304800" lvl="0" marL="457200" rtl="0" algn="l">
              <a:spcBef>
                <a:spcPts val="0"/>
              </a:spcBef>
              <a:spcAft>
                <a:spcPts val="0"/>
              </a:spcAft>
              <a:buSzPts val="1200"/>
              <a:buAutoNum type="arabicPeriod"/>
            </a:pPr>
            <a:r>
              <a:rPr lang="en"/>
              <a:t>Ley 19.300 Bases Generales del Medio Ambiente</a:t>
            </a:r>
            <a:endParaRPr/>
          </a:p>
          <a:p>
            <a:pPr indent="-304800" lvl="0" marL="457200" rtl="0" algn="l">
              <a:spcBef>
                <a:spcPts val="0"/>
              </a:spcBef>
              <a:spcAft>
                <a:spcPts val="0"/>
              </a:spcAft>
              <a:buSzPts val="1200"/>
              <a:buAutoNum type="arabicPeriod"/>
            </a:pPr>
            <a:r>
              <a:rPr lang="en"/>
              <a:t>Normativa Ambiental</a:t>
            </a:r>
            <a:endParaRPr/>
          </a:p>
          <a:p>
            <a:pPr indent="-304800" lvl="0" marL="457200" rtl="0" algn="l">
              <a:spcBef>
                <a:spcPts val="0"/>
              </a:spcBef>
              <a:spcAft>
                <a:spcPts val="0"/>
              </a:spcAft>
              <a:buSzPts val="1200"/>
              <a:buAutoNum type="arabicPeriod"/>
            </a:pPr>
            <a:r>
              <a:rPr lang="en"/>
              <a:t>Ley REP</a:t>
            </a:r>
            <a:endParaRPr/>
          </a:p>
          <a:p>
            <a:pPr indent="-304800" lvl="0" marL="457200" rtl="0" algn="l">
              <a:spcBef>
                <a:spcPts val="0"/>
              </a:spcBef>
              <a:spcAft>
                <a:spcPts val="0"/>
              </a:spcAft>
              <a:buSzPts val="1200"/>
              <a:buAutoNum type="arabicPeriod"/>
            </a:pPr>
            <a:r>
              <a:rPr lang="en"/>
              <a:t>Ley Marco Cambio Climático</a:t>
            </a:r>
            <a:endParaRPr/>
          </a:p>
          <a:p>
            <a:pPr indent="-304800" lvl="0" marL="457200" rtl="0" algn="l">
              <a:spcBef>
                <a:spcPts val="0"/>
              </a:spcBef>
              <a:spcAft>
                <a:spcPts val="0"/>
              </a:spcAft>
              <a:buSzPts val="1200"/>
              <a:buAutoNum type="arabicPeriod"/>
            </a:pPr>
            <a:r>
              <a:rPr lang="en"/>
              <a:t>Sistema de </a:t>
            </a:r>
            <a:r>
              <a:rPr lang="en"/>
              <a:t>Evaluación</a:t>
            </a:r>
            <a:r>
              <a:rPr lang="en"/>
              <a:t> de Impacto Ambiental SEIA</a:t>
            </a:r>
            <a:endParaRPr/>
          </a:p>
          <a:p>
            <a:pPr indent="-304800" lvl="0" marL="457200" rtl="0" algn="l">
              <a:spcBef>
                <a:spcPts val="0"/>
              </a:spcBef>
              <a:spcAft>
                <a:spcPts val="0"/>
              </a:spcAft>
              <a:buSzPts val="1200"/>
              <a:buAutoNum type="arabicPeriod"/>
            </a:pPr>
            <a:r>
              <a:rPr lang="en"/>
              <a:t>Hoja de Ruta Economía Circular</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2"/>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Ley 19.300: Ley sobre bases generales del medio ambiente</a:t>
            </a:r>
            <a:endParaRPr/>
          </a:p>
        </p:txBody>
      </p:sp>
      <p:sp>
        <p:nvSpPr>
          <p:cNvPr id="176" name="Google Shape;176;p32"/>
          <p:cNvSpPr txBox="1"/>
          <p:nvPr>
            <p:ph idx="1" type="body"/>
          </p:nvPr>
        </p:nvSpPr>
        <p:spPr>
          <a:xfrm>
            <a:off x="311700" y="1228675"/>
            <a:ext cx="8520600" cy="3340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Participación en leyes y reglamentos (artículo 32)</a:t>
            </a:r>
            <a:endParaRPr/>
          </a:p>
          <a:p>
            <a:pPr indent="0" lvl="0" marL="0" rtl="0" algn="l">
              <a:spcBef>
                <a:spcPts val="1600"/>
              </a:spcBef>
              <a:spcAft>
                <a:spcPts val="1600"/>
              </a:spcAft>
              <a:buNone/>
            </a:pPr>
            <a:r>
              <a:rPr lang="en"/>
              <a:t>Un reglamento establecerá el procedimiento a seguir para la </a:t>
            </a:r>
            <a:r>
              <a:rPr b="1" lang="en"/>
              <a:t>dictación de normas de calidad ambiental</a:t>
            </a:r>
            <a:r>
              <a:rPr lang="en"/>
              <a:t>, que considerará a lo menos las siguientes etapas: análisis técnico y económico, desarrollo de estudios científicos, consultas a organismos competentes, públicos y privados, análisis de las observaciones formuladas y una adecuada publicidad. Toda norma de calidad ambiental será revisada por el Ministerio del Medio Ambiente a lo menos cada cinco años, aplicando el mismo procedimiento antes señalado.</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3"/>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Ley 19.300: Ley sobre bases generales del medio ambiente</a:t>
            </a:r>
            <a:endParaRPr/>
          </a:p>
        </p:txBody>
      </p:sp>
      <p:sp>
        <p:nvSpPr>
          <p:cNvPr id="182" name="Google Shape;182;p33"/>
          <p:cNvSpPr txBox="1"/>
          <p:nvPr>
            <p:ph idx="1" type="body"/>
          </p:nvPr>
        </p:nvSpPr>
        <p:spPr>
          <a:xfrm>
            <a:off x="311700" y="1228675"/>
            <a:ext cx="8520600" cy="3340200"/>
          </a:xfrm>
          <a:prstGeom prst="rect">
            <a:avLst/>
          </a:prstGeom>
        </p:spPr>
        <p:txBody>
          <a:bodyPr anchorCtr="0" anchor="t" bIns="91425" lIns="91425" spcFirstLastPara="1" rIns="91425" wrap="square" tIns="91425">
            <a:normAutofit fontScale="55000" lnSpcReduction="20000"/>
          </a:bodyPr>
          <a:lstStyle/>
          <a:p>
            <a:pPr indent="0" lvl="0" marL="0" rtl="0" algn="l">
              <a:spcBef>
                <a:spcPts val="0"/>
              </a:spcBef>
              <a:spcAft>
                <a:spcPts val="0"/>
              </a:spcAft>
              <a:buNone/>
            </a:pPr>
            <a:r>
              <a:rPr lang="en"/>
              <a:t>Derecho a recurrir (artículos 30, 31 quáter, 49, 50 y 53)</a:t>
            </a:r>
            <a:endParaRPr/>
          </a:p>
          <a:p>
            <a:pPr indent="0" lvl="0" marL="0" rtl="0" algn="l">
              <a:spcBef>
                <a:spcPts val="1600"/>
              </a:spcBef>
              <a:spcAft>
                <a:spcPts val="0"/>
              </a:spcAft>
              <a:buNone/>
            </a:pPr>
            <a:r>
              <a:rPr lang="en"/>
              <a:t>Información: Cualquier persona que se considere lesionada en su derecho a acceder a la información ambiental, podrá recurrir ante la autoridad competente, de conformidad con lo señalado en la Ley No 20.285 sobre Acceso a la Información Pública.</a:t>
            </a:r>
            <a:endParaRPr/>
          </a:p>
          <a:p>
            <a:pPr indent="0" lvl="0" marL="0" rtl="0" algn="l">
              <a:spcBef>
                <a:spcPts val="1600"/>
              </a:spcBef>
              <a:spcAft>
                <a:spcPts val="0"/>
              </a:spcAft>
              <a:buNone/>
            </a:pPr>
            <a:r>
              <a:rPr lang="en"/>
              <a:t>Participación: Cualquier persona, natural o jurídica, cuyas observaciones no hubieren sido debidamente consideradas en los fundamentos de la resolución de calificación ambiental, podrá presentar recurso de reclamación.</a:t>
            </a:r>
            <a:endParaRPr/>
          </a:p>
          <a:p>
            <a:pPr indent="0" lvl="0" marL="0" rtl="0" algn="l">
              <a:spcBef>
                <a:spcPts val="1600"/>
              </a:spcBef>
              <a:spcAft>
                <a:spcPts val="0"/>
              </a:spcAft>
              <a:buNone/>
            </a:pPr>
            <a:r>
              <a:rPr lang="en"/>
              <a:t>Procedimiento de reclamo: Los decretos supremos que establezcan las normas primarias y secundarias de calidad ambiental y las normas de emisión, los que declaren zonas del territorio como latentes o saturadas, los que establezcan planes de prevención o de descontaminación, serán reclamables ante el Tribunal Ambiental por cualquier persona que considere que no se ajustan a esta ley y a la cual causen perjuicio. El plazo para interponer el reclamo será de treinta días, contado desde la fecha de publicación del decreto en el Diario Oficial o, desde la fecha de su aplicación, tratándose de las regulaciones especiales para casos de emergencia.  </a:t>
            </a:r>
            <a:endParaRPr/>
          </a:p>
          <a:p>
            <a:pPr indent="0" lvl="0" marL="0" rtl="0" algn="l">
              <a:spcBef>
                <a:spcPts val="1600"/>
              </a:spcBef>
              <a:spcAft>
                <a:spcPts val="1600"/>
              </a:spcAft>
              <a:buNone/>
            </a:pPr>
            <a:r>
              <a:rPr b="1" lang="en"/>
              <a:t>Daño ambiental: Producido daño ambiental, se concede acción para obtener la reparación del medio ambiente dañado.</a:t>
            </a:r>
            <a:endParaRPr b="1"/>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4"/>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Ley 19.300: Ley sobre bases generales del medio ambiente</a:t>
            </a:r>
            <a:endParaRPr/>
          </a:p>
        </p:txBody>
      </p:sp>
      <p:sp>
        <p:nvSpPr>
          <p:cNvPr id="188" name="Google Shape;188;p34"/>
          <p:cNvSpPr txBox="1"/>
          <p:nvPr>
            <p:ph idx="1" type="body"/>
          </p:nvPr>
        </p:nvSpPr>
        <p:spPr>
          <a:xfrm>
            <a:off x="311700" y="1228675"/>
            <a:ext cx="8520600" cy="33402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Responsabilidad por daño ambiental (artículos 3 y 52)</a:t>
            </a:r>
            <a:endParaRPr/>
          </a:p>
          <a:p>
            <a:pPr indent="0" lvl="0" marL="0" rtl="0" algn="l">
              <a:spcBef>
                <a:spcPts val="1600"/>
              </a:spcBef>
              <a:spcAft>
                <a:spcPts val="0"/>
              </a:spcAft>
              <a:buNone/>
            </a:pPr>
            <a:r>
              <a:rPr lang="en"/>
              <a:t>Sin perjuicio de las sanciones que señale la ley, todo el que culposa o dolosamente cause daño al medio ambiente, </a:t>
            </a:r>
            <a:r>
              <a:rPr b="1" lang="en"/>
              <a:t>estará obligado a repararlo materialmente a su costo</a:t>
            </a:r>
            <a:r>
              <a:rPr lang="en"/>
              <a:t>, si ello fuere posible, e indemnizarlo en conformidad a la ley.</a:t>
            </a:r>
            <a:endParaRPr/>
          </a:p>
          <a:p>
            <a:pPr indent="0" lvl="0" marL="0" rtl="0" algn="l">
              <a:spcBef>
                <a:spcPts val="1600"/>
              </a:spcBef>
              <a:spcAft>
                <a:spcPts val="1600"/>
              </a:spcAft>
              <a:buNone/>
            </a:pPr>
            <a:r>
              <a:rPr lang="en"/>
              <a:t>Se presume legalmente la responsabilidad del autor del daño ambiental, si existe infracción a las normas de calidad ambiental, a las normas de emisiones, a los planes de prevención o de descontaminación, a las regulaciones especiales para los casos de emergencia ambiental o a las normas sobre protección, preservación o conservación ambiental.</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5"/>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Ley 19.300: Ley sobre bases generales del medio ambiente</a:t>
            </a:r>
            <a:endParaRPr/>
          </a:p>
        </p:txBody>
      </p:sp>
      <p:sp>
        <p:nvSpPr>
          <p:cNvPr id="194" name="Google Shape;194;p35"/>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Certificación (artículo 48 ter)</a:t>
            </a:r>
            <a:endParaRPr/>
          </a:p>
          <a:p>
            <a:pPr indent="0" lvl="0" marL="0" rtl="0" algn="l">
              <a:spcBef>
                <a:spcPts val="1600"/>
              </a:spcBef>
              <a:spcAft>
                <a:spcPts val="1600"/>
              </a:spcAft>
              <a:buNone/>
            </a:pPr>
            <a:r>
              <a:rPr b="1" lang="en"/>
              <a:t>Corresponderá al Ministerio del Medio Ambiente otorgar certificados, rótulos o etiquetas</a:t>
            </a:r>
            <a:r>
              <a:rPr lang="en"/>
              <a:t> a personas naturales o jurídicas públicas o privadas, respecto de tecnologías, procesos, productos, bienes, servicios o actividades, que sean voluntariamente solicitados y </a:t>
            </a:r>
            <a:r>
              <a:rPr b="1" lang="en"/>
              <a:t>cumplan con los criterios de sustentabilidad y contribución a la protección del patrimonio ambiental del país</a:t>
            </a:r>
            <a:r>
              <a:rPr lang="en"/>
              <a:t>, de acuerdo a los requisitos que establezca el reglamento.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6"/>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Ley 19.300: Ley sobre bases generales del medio ambiente</a:t>
            </a:r>
            <a:endParaRPr/>
          </a:p>
        </p:txBody>
      </p:sp>
      <p:sp>
        <p:nvSpPr>
          <p:cNvPr id="200" name="Google Shape;200;p36"/>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Educación ambiental (artículo 4)</a:t>
            </a:r>
            <a:endParaRPr/>
          </a:p>
          <a:p>
            <a:pPr indent="0" lvl="0" marL="0" rtl="0" algn="l">
              <a:spcBef>
                <a:spcPts val="1600"/>
              </a:spcBef>
              <a:spcAft>
                <a:spcPts val="1600"/>
              </a:spcAft>
              <a:buNone/>
            </a:pPr>
            <a:r>
              <a:rPr lang="en"/>
              <a:t>Es deber del Estado facilitar la participación ciudadana, </a:t>
            </a:r>
            <a:r>
              <a:rPr b="1" lang="en"/>
              <a:t>permitir el acceso a la información ambiental</a:t>
            </a:r>
            <a:r>
              <a:rPr lang="en"/>
              <a:t> y promover </a:t>
            </a:r>
            <a:r>
              <a:rPr b="1" lang="en"/>
              <a:t>campañas educativas</a:t>
            </a:r>
            <a:r>
              <a:rPr lang="en"/>
              <a:t> destinadas a la protección del medio ambiente.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7"/>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Ley 19.300: Ley sobre bases generales del medio ambiente</a:t>
            </a:r>
            <a:endParaRPr/>
          </a:p>
        </p:txBody>
      </p:sp>
      <p:sp>
        <p:nvSpPr>
          <p:cNvPr id="206" name="Google Shape;206;p37"/>
          <p:cNvSpPr txBox="1"/>
          <p:nvPr>
            <p:ph idx="1" type="body"/>
          </p:nvPr>
        </p:nvSpPr>
        <p:spPr>
          <a:xfrm>
            <a:off x="311700" y="1228675"/>
            <a:ext cx="8520600" cy="3340200"/>
          </a:xfrm>
          <a:prstGeom prst="rect">
            <a:avLst/>
          </a:prstGeom>
        </p:spPr>
        <p:txBody>
          <a:bodyPr anchorCtr="0" anchor="t" bIns="91425" lIns="91425" spcFirstLastPara="1" rIns="91425" wrap="square" tIns="91425">
            <a:normAutofit fontScale="62500"/>
          </a:bodyPr>
          <a:lstStyle/>
          <a:p>
            <a:pPr indent="0" lvl="0" marL="0" rtl="0" algn="l">
              <a:spcBef>
                <a:spcPts val="0"/>
              </a:spcBef>
              <a:spcAft>
                <a:spcPts val="0"/>
              </a:spcAft>
              <a:buNone/>
            </a:pPr>
            <a:r>
              <a:rPr lang="en"/>
              <a:t>Energía / Minería / Biodiversidad / Ciudades (Articulo 10)</a:t>
            </a:r>
            <a:endParaRPr/>
          </a:p>
          <a:p>
            <a:pPr indent="0" lvl="0" marL="0" rtl="0" algn="l">
              <a:spcBef>
                <a:spcPts val="1600"/>
              </a:spcBef>
              <a:spcAft>
                <a:spcPts val="0"/>
              </a:spcAft>
              <a:buNone/>
            </a:pPr>
            <a:r>
              <a:rPr lang="en"/>
              <a:t>Entre los proyectos o actividades susceptibles de causar impacto ambiental, en cualesquiera de sus fases, que </a:t>
            </a:r>
            <a:r>
              <a:rPr b="1" lang="en"/>
              <a:t>deberán someterse al sistema de evaluación de impacto ambiental</a:t>
            </a:r>
            <a:r>
              <a:rPr lang="en"/>
              <a:t> (pudiendo requerir participación social), se encuentran, entre otros, los siguientes:</a:t>
            </a:r>
            <a:endParaRPr/>
          </a:p>
          <a:p>
            <a:pPr indent="0" lvl="0" marL="0" rtl="0" algn="l">
              <a:spcBef>
                <a:spcPts val="1600"/>
              </a:spcBef>
              <a:spcAft>
                <a:spcPts val="0"/>
              </a:spcAft>
              <a:buNone/>
            </a:pPr>
            <a:r>
              <a:rPr b="1" lang="en"/>
              <a:t>Energía</a:t>
            </a:r>
            <a:r>
              <a:rPr lang="en"/>
              <a:t>: Líneas de transmisión eléctrica de alto voltaje y sus subestaciones; centrales generadoras de energía mayores a 3 MW; reactores y establecimientos nucleares e instalaciones relacionadas.</a:t>
            </a:r>
            <a:endParaRPr/>
          </a:p>
          <a:p>
            <a:pPr indent="0" lvl="0" marL="0" rtl="0" algn="l">
              <a:spcBef>
                <a:spcPts val="1600"/>
              </a:spcBef>
              <a:spcAft>
                <a:spcPts val="1600"/>
              </a:spcAft>
              <a:buNone/>
            </a:pPr>
            <a:r>
              <a:rPr b="1" lang="en"/>
              <a:t>Minería</a:t>
            </a:r>
            <a:r>
              <a:rPr lang="en"/>
              <a:t>: Proyectos de desarrollo minero, incluidos los de carbón, petróleo y gas comprendiendo las prospecciones, explotaciones, plantas procesadoras y disposición de residuos y estériles, así como la extracción industrial de áridos, turba o greda; oleoductos, gasoductos, ductos mineros u otros análogos; producción, almacenamiento, transporte, disposición o reutilización habituales de sustancias tóxicas, explosivas, radioactivas, inflamables, corrosivas o reactivas.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8"/>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Ley 19.300: Ley sobre bases generales del medio ambiente</a:t>
            </a:r>
            <a:endParaRPr/>
          </a:p>
        </p:txBody>
      </p:sp>
      <p:sp>
        <p:nvSpPr>
          <p:cNvPr id="212" name="Google Shape;212;p38"/>
          <p:cNvSpPr txBox="1"/>
          <p:nvPr>
            <p:ph idx="1" type="body"/>
          </p:nvPr>
        </p:nvSpPr>
        <p:spPr>
          <a:xfrm>
            <a:off x="311700" y="1228675"/>
            <a:ext cx="8520600" cy="3340200"/>
          </a:xfrm>
          <a:prstGeom prst="rect">
            <a:avLst/>
          </a:prstGeom>
        </p:spPr>
        <p:txBody>
          <a:bodyPr anchorCtr="0" anchor="t" bIns="91425" lIns="91425" spcFirstLastPara="1" rIns="91425" wrap="square" tIns="91425">
            <a:normAutofit fontScale="55000" lnSpcReduction="20000"/>
          </a:bodyPr>
          <a:lstStyle/>
          <a:p>
            <a:pPr indent="0" lvl="0" marL="0" rtl="0" algn="l">
              <a:spcBef>
                <a:spcPts val="0"/>
              </a:spcBef>
              <a:spcAft>
                <a:spcPts val="0"/>
              </a:spcAft>
              <a:buNone/>
            </a:pPr>
            <a:r>
              <a:rPr lang="en"/>
              <a:t>Energía / Minería / Biodiversidad / Ciudades (Articulo 10)</a:t>
            </a:r>
            <a:endParaRPr/>
          </a:p>
          <a:p>
            <a:pPr indent="0" lvl="0" marL="0" rtl="0" algn="l">
              <a:spcBef>
                <a:spcPts val="1600"/>
              </a:spcBef>
              <a:spcAft>
                <a:spcPts val="0"/>
              </a:spcAft>
              <a:buNone/>
            </a:pPr>
            <a:r>
              <a:rPr b="1" lang="en"/>
              <a:t>Biodiversidad</a:t>
            </a:r>
            <a:r>
              <a:rPr lang="en"/>
              <a:t>: Aeropuertos, terminales de buses, camiones y ferrocarriles, vías férreas, estaciones de servicio, autopistas y los caminos públicos que puedan afectar áreas protegidas; proyectos de desarrollo o explotación forestal en suelos frágiles, en terrenos cubiertos de bosque nativo; proyectos de explotación intensiva, cultivo, y plantas procesadoras de recursos hidrobiológicos; ejecución de obras, programas o actividades en parques nacionales, reservas nacionales, monumentos naturales, reservas de zonas vírgenes, santuarios de la naturaleza, parques marinos, reservas marinas o en cualesquiera otras áreas colocadas bajo protección oficial, en los casos en que la legislación respectiva lo permita; aplicación masiva de productos químicos en áreas urbanas o zonas rurales próximas a centros poblados o a cursos o masas de agua que puedan ser afectadas, y proyectos de desarrollo, cultivo o explotación, en las áreas mineras, agrícolas, forestales e hidrobiológicas que utilicen organismos genéticamente modificados con fines de producción y en áreas no confinadas.</a:t>
            </a:r>
            <a:endParaRPr/>
          </a:p>
          <a:p>
            <a:pPr indent="0" lvl="0" marL="0" rtl="0" algn="l">
              <a:spcBef>
                <a:spcPts val="1600"/>
              </a:spcBef>
              <a:spcAft>
                <a:spcPts val="1600"/>
              </a:spcAft>
              <a:buNone/>
            </a:pPr>
            <a:r>
              <a:rPr b="1" lang="en"/>
              <a:t>Ciudades</a:t>
            </a:r>
            <a:r>
              <a:rPr lang="en"/>
              <a:t>: Proyectos de desarrollo urbano o turístico, en zonas no comprendidas en planes evaluados en el marco de la Evaluación Ambiental Estratégica; proyectos industriales o inmobiliarios que se ejecuten en zonas declaradas latentes o saturadas; proyectos de saneamiento ambiental, tales como sistemas de alcantarillado y agua potable, plantas de tratamiento de aguas o de residuos sólidos de origen domiciliario, rellenos sanitarios, emisarios submarinos, sistemas de tratamiento y disposición de residuos industriales líquidos o sólidos.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9"/>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Ley 19.300: Ley sobre bases generales del medio ambiente</a:t>
            </a:r>
            <a:endParaRPr/>
          </a:p>
        </p:txBody>
      </p:sp>
      <p:sp>
        <p:nvSpPr>
          <p:cNvPr id="218" name="Google Shape;218;p39"/>
          <p:cNvSpPr txBox="1"/>
          <p:nvPr>
            <p:ph idx="1" type="body"/>
          </p:nvPr>
        </p:nvSpPr>
        <p:spPr>
          <a:xfrm>
            <a:off x="311700" y="1228675"/>
            <a:ext cx="8520600" cy="3340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Pueblos indígenas (artículo 4)</a:t>
            </a:r>
            <a:endParaRPr/>
          </a:p>
          <a:p>
            <a:pPr indent="0" lvl="0" marL="0" rtl="0" algn="l">
              <a:spcBef>
                <a:spcPts val="1600"/>
              </a:spcBef>
              <a:spcAft>
                <a:spcPts val="1600"/>
              </a:spcAft>
              <a:buNone/>
            </a:pPr>
            <a:r>
              <a:rPr lang="en"/>
              <a:t>Los órganos del Estado, en el ejercicio de sus competencias ambientales y en la aplicación de los instrumentos de gestión ambiental, deberán propender por la adecuada </a:t>
            </a:r>
            <a:r>
              <a:rPr b="1" lang="en"/>
              <a:t>conservación, desarrollo y fortalecimiento de la identidad, idiomas, instituciones y tradiciones sociales y culturales de los pueblos, comunidades y personas indígenas</a:t>
            </a:r>
            <a:r>
              <a:rPr lang="en"/>
              <a:t>, de conformidad a lo señalado en la ley y en los convenios internacionales ratificados por Chile y que se encuentren vigentes.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40"/>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Ley 19.300: Ley sobre bases generales del medio ambiente</a:t>
            </a:r>
            <a:endParaRPr/>
          </a:p>
        </p:txBody>
      </p:sp>
      <p:sp>
        <p:nvSpPr>
          <p:cNvPr id="224" name="Google Shape;224;p40"/>
          <p:cNvSpPr txBox="1"/>
          <p:nvPr>
            <p:ph idx="1" type="body"/>
          </p:nvPr>
        </p:nvSpPr>
        <p:spPr>
          <a:xfrm>
            <a:off x="311700" y="1228675"/>
            <a:ext cx="8520600" cy="33402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t>Artículo 11: Serán sujetos a Evaluación de Impacto Ambiental (EIA)</a:t>
            </a:r>
            <a:endParaRPr/>
          </a:p>
          <a:p>
            <a:pPr indent="-308610" lvl="0" marL="457200" rtl="0" algn="l">
              <a:spcBef>
                <a:spcPts val="1600"/>
              </a:spcBef>
              <a:spcAft>
                <a:spcPts val="0"/>
              </a:spcAft>
              <a:buSzPct val="100000"/>
              <a:buAutoNum type="arabicPeriod"/>
            </a:pPr>
            <a:r>
              <a:rPr lang="en"/>
              <a:t>Riesgo para la salud de la población, debido a la cantidad y calidad de efluentes, emisiones y residuos.</a:t>
            </a:r>
            <a:endParaRPr/>
          </a:p>
          <a:p>
            <a:pPr indent="-308610" lvl="0" marL="457200" rtl="0" algn="l">
              <a:spcBef>
                <a:spcPts val="0"/>
              </a:spcBef>
              <a:spcAft>
                <a:spcPts val="0"/>
              </a:spcAft>
              <a:buSzPct val="100000"/>
              <a:buAutoNum type="arabicPeriod"/>
            </a:pPr>
            <a:r>
              <a:rPr lang="en"/>
              <a:t>Efectos adversos significativos sobre la cantidad y calidad de los recursos naturales renovables, incluido el suelo, agua y aire.</a:t>
            </a:r>
            <a:endParaRPr/>
          </a:p>
          <a:p>
            <a:pPr indent="-308610" lvl="0" marL="457200" rtl="0" algn="l">
              <a:spcBef>
                <a:spcPts val="0"/>
              </a:spcBef>
              <a:spcAft>
                <a:spcPts val="0"/>
              </a:spcAft>
              <a:buSzPct val="100000"/>
              <a:buAutoNum type="arabicPeriod"/>
            </a:pPr>
            <a:r>
              <a:rPr lang="en"/>
              <a:t>Reasentamiento de comunidades humanas, o alteración significativa de los sistemas de vida y costumbres de los grupos humanos.</a:t>
            </a:r>
            <a:endParaRPr/>
          </a:p>
          <a:p>
            <a:pPr indent="-308610" lvl="0" marL="457200" rtl="0" algn="l">
              <a:spcBef>
                <a:spcPts val="0"/>
              </a:spcBef>
              <a:spcAft>
                <a:spcPts val="0"/>
              </a:spcAft>
              <a:buSzPct val="100000"/>
              <a:buAutoNum type="arabicPeriod"/>
            </a:pPr>
            <a:r>
              <a:rPr lang="en"/>
              <a:t>Localización en o próxima a poblaciones, recursos y áreas protegidas, sitios prioritarios para la conservación, humedales protegidos, glaciares, susceptibles de ser afectados, así como el valor ambiental del territorio en que se pretende emplazar.</a:t>
            </a:r>
            <a:endParaRPr/>
          </a:p>
          <a:p>
            <a:pPr indent="-308610" lvl="0" marL="457200" rtl="0" algn="l">
              <a:spcBef>
                <a:spcPts val="0"/>
              </a:spcBef>
              <a:spcAft>
                <a:spcPts val="0"/>
              </a:spcAft>
              <a:buSzPct val="100000"/>
              <a:buAutoNum type="arabicPeriod"/>
            </a:pPr>
            <a:r>
              <a:rPr lang="en"/>
              <a:t>Alteración significativa, en términos de magnitud o duración, del valor paisajístico o turístico de una zona.</a:t>
            </a:r>
            <a:endParaRPr/>
          </a:p>
          <a:p>
            <a:pPr indent="-308610" lvl="0" marL="457200" rtl="0" algn="l">
              <a:spcBef>
                <a:spcPts val="0"/>
              </a:spcBef>
              <a:spcAft>
                <a:spcPts val="0"/>
              </a:spcAft>
              <a:buSzPct val="100000"/>
              <a:buAutoNum type="arabicPeriod"/>
            </a:pPr>
            <a:r>
              <a:rPr lang="en"/>
              <a:t>Alteración de monumentos, sitios con valor antropológico, arqueológico, histórico y, en general, los pertenecientes al patrimonio cultural.</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41"/>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Ley 19.300: Ley sobre bases generales del medio ambiente</a:t>
            </a:r>
            <a:endParaRPr/>
          </a:p>
        </p:txBody>
      </p:sp>
      <p:pic>
        <p:nvPicPr>
          <p:cNvPr id="230" name="Google Shape;230;p41"/>
          <p:cNvPicPr preferRelativeResize="0"/>
          <p:nvPr/>
        </p:nvPicPr>
        <p:blipFill>
          <a:blip r:embed="rId3">
            <a:alphaModFix/>
          </a:blip>
          <a:stretch>
            <a:fillRect/>
          </a:stretch>
        </p:blipFill>
        <p:spPr>
          <a:xfrm>
            <a:off x="928200" y="1242450"/>
            <a:ext cx="7287602" cy="2239899"/>
          </a:xfrm>
          <a:prstGeom prst="rect">
            <a:avLst/>
          </a:prstGeom>
          <a:noFill/>
          <a:ln>
            <a:noFill/>
          </a:ln>
        </p:spPr>
      </p:pic>
      <p:pic>
        <p:nvPicPr>
          <p:cNvPr id="231" name="Google Shape;231;p41"/>
          <p:cNvPicPr preferRelativeResize="0"/>
          <p:nvPr/>
        </p:nvPicPr>
        <p:blipFill>
          <a:blip r:embed="rId4">
            <a:alphaModFix/>
          </a:blip>
          <a:stretch>
            <a:fillRect/>
          </a:stretch>
        </p:blipFill>
        <p:spPr>
          <a:xfrm>
            <a:off x="977050" y="3449250"/>
            <a:ext cx="7494698" cy="1578650"/>
          </a:xfrm>
          <a:prstGeom prst="rect">
            <a:avLst/>
          </a:prstGeom>
          <a:noFill/>
          <a:ln>
            <a:noFill/>
          </a:ln>
        </p:spPr>
      </p:pic>
      <p:cxnSp>
        <p:nvCxnSpPr>
          <p:cNvPr id="232" name="Google Shape;232;p41"/>
          <p:cNvCxnSpPr/>
          <p:nvPr/>
        </p:nvCxnSpPr>
        <p:spPr>
          <a:xfrm>
            <a:off x="2352400" y="1769975"/>
            <a:ext cx="4455300" cy="7500"/>
          </a:xfrm>
          <a:prstGeom prst="straightConnector1">
            <a:avLst/>
          </a:prstGeom>
          <a:noFill/>
          <a:ln cap="flat" cmpd="sng" w="28575">
            <a:solidFill>
              <a:schemeClr val="accent5"/>
            </a:solidFill>
            <a:prstDash val="solid"/>
            <a:round/>
            <a:headEnd len="med" w="med" type="none"/>
            <a:tailEnd len="med" w="med" type="none"/>
          </a:ln>
        </p:spPr>
      </p:cxnSp>
      <p:cxnSp>
        <p:nvCxnSpPr>
          <p:cNvPr id="233" name="Google Shape;233;p41"/>
          <p:cNvCxnSpPr/>
          <p:nvPr/>
        </p:nvCxnSpPr>
        <p:spPr>
          <a:xfrm flipH="1" rot="10800000">
            <a:off x="1067650" y="4485375"/>
            <a:ext cx="5603700" cy="1200"/>
          </a:xfrm>
          <a:prstGeom prst="straightConnector1">
            <a:avLst/>
          </a:prstGeom>
          <a:noFill/>
          <a:ln cap="flat" cmpd="sng" w="28575">
            <a:solidFill>
              <a:schemeClr val="accent5"/>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 </a:t>
            </a:r>
            <a:endParaRPr/>
          </a:p>
          <a:p>
            <a:pPr indent="0" lvl="0" marL="0" rtl="0" algn="ctr">
              <a:spcBef>
                <a:spcPts val="0"/>
              </a:spcBef>
              <a:spcAft>
                <a:spcPts val="0"/>
              </a:spcAft>
              <a:buNone/>
            </a:pPr>
            <a:r>
              <a:rPr lang="en"/>
              <a:t>Historia institucionalidad ambiental en chile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42"/>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a:p>
            <a:pPr indent="0" lvl="0" marL="0" rtl="0" algn="ctr">
              <a:spcBef>
                <a:spcPts val="0"/>
              </a:spcBef>
              <a:spcAft>
                <a:spcPts val="0"/>
              </a:spcAft>
              <a:buNone/>
            </a:pPr>
            <a:r>
              <a:rPr lang="en"/>
              <a:t>Normativa ambiental</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43"/>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Normativa General</a:t>
            </a:r>
            <a:endParaRPr/>
          </a:p>
        </p:txBody>
      </p:sp>
      <p:sp>
        <p:nvSpPr>
          <p:cNvPr id="244" name="Google Shape;244;p43"/>
          <p:cNvSpPr txBox="1"/>
          <p:nvPr>
            <p:ph idx="1" type="body"/>
          </p:nvPr>
        </p:nvSpPr>
        <p:spPr>
          <a:xfrm>
            <a:off x="311700" y="1228675"/>
            <a:ext cx="8520600" cy="3340200"/>
          </a:xfrm>
          <a:prstGeom prst="rect">
            <a:avLst/>
          </a:prstGeom>
        </p:spPr>
        <p:txBody>
          <a:bodyPr anchorCtr="0" anchor="t" bIns="91425" lIns="91425" spcFirstLastPara="1" rIns="91425" wrap="square" tIns="91425">
            <a:normAutofit fontScale="92500" lnSpcReduction="20000"/>
          </a:bodyPr>
          <a:lstStyle/>
          <a:p>
            <a:pPr indent="0" lvl="0" marL="0" rtl="0" algn="l">
              <a:lnSpc>
                <a:spcPct val="111000"/>
              </a:lnSpc>
              <a:spcBef>
                <a:spcPts val="0"/>
              </a:spcBef>
              <a:spcAft>
                <a:spcPts val="0"/>
              </a:spcAft>
              <a:buNone/>
            </a:pPr>
            <a:r>
              <a:rPr lang="en">
                <a:solidFill>
                  <a:srgbClr val="686257"/>
                </a:solidFill>
              </a:rPr>
              <a:t>1.</a:t>
            </a:r>
            <a:r>
              <a:rPr lang="en" u="sng">
                <a:solidFill>
                  <a:schemeClr val="accent5"/>
                </a:solidFill>
                <a:hlinkClick r:id="rId3">
                  <a:extLst>
                    <a:ext uri="{A12FA001-AC4F-418D-AE19-62706E023703}">
                      <ahyp:hlinkClr val="tx"/>
                    </a:ext>
                  </a:extLst>
                </a:hlinkClick>
              </a:rPr>
              <a:t>Ley N° 19.300, Sobre Bases Generales del Medio Ambiente</a:t>
            </a:r>
            <a:endParaRPr u="sng">
              <a:solidFill>
                <a:schemeClr val="accent5"/>
              </a:solidFill>
            </a:endParaRPr>
          </a:p>
          <a:p>
            <a:pPr indent="0" lvl="0" marL="0" rtl="0" algn="l">
              <a:lnSpc>
                <a:spcPct val="111000"/>
              </a:lnSpc>
              <a:spcBef>
                <a:spcPts val="0"/>
              </a:spcBef>
              <a:spcAft>
                <a:spcPts val="0"/>
              </a:spcAft>
              <a:buNone/>
            </a:pPr>
            <a:r>
              <a:rPr lang="en">
                <a:solidFill>
                  <a:srgbClr val="686257"/>
                </a:solidFill>
              </a:rPr>
              <a:t>2.</a:t>
            </a:r>
            <a:r>
              <a:rPr lang="en" u="sng">
                <a:solidFill>
                  <a:schemeClr val="accent5"/>
                </a:solidFill>
                <a:hlinkClick r:id="rId4">
                  <a:extLst>
                    <a:ext uri="{A12FA001-AC4F-418D-AE19-62706E023703}">
                      <ahyp:hlinkClr val="tx"/>
                    </a:ext>
                  </a:extLst>
                </a:hlinkClick>
              </a:rPr>
              <a:t>Ley N° 20.417, que Crea el Ministerio, el Servicio de Evaluación y la Superintendencia del Medio Ambiente</a:t>
            </a:r>
            <a:endParaRPr u="sng">
              <a:solidFill>
                <a:schemeClr val="accent5"/>
              </a:solidFill>
            </a:endParaRPr>
          </a:p>
          <a:p>
            <a:pPr indent="0" lvl="0" marL="0" rtl="0" algn="l">
              <a:lnSpc>
                <a:spcPct val="111000"/>
              </a:lnSpc>
              <a:spcBef>
                <a:spcPts val="0"/>
              </a:spcBef>
              <a:spcAft>
                <a:spcPts val="0"/>
              </a:spcAft>
              <a:buNone/>
            </a:pPr>
            <a:r>
              <a:rPr lang="en">
                <a:solidFill>
                  <a:srgbClr val="686257"/>
                </a:solidFill>
              </a:rPr>
              <a:t>3.</a:t>
            </a:r>
            <a:r>
              <a:rPr lang="en" u="sng">
                <a:solidFill>
                  <a:schemeClr val="accent5"/>
                </a:solidFill>
                <a:hlinkClick r:id="rId5">
                  <a:extLst>
                    <a:ext uri="{A12FA001-AC4F-418D-AE19-62706E023703}">
                      <ahyp:hlinkClr val="tx"/>
                    </a:ext>
                  </a:extLst>
                </a:hlinkClick>
              </a:rPr>
              <a:t>Ley N° 19.880, sobre Bases de los Procedimientos Administrativos que rigen los Actos de los Órganos de la Administración del Estado</a:t>
            </a:r>
            <a:endParaRPr u="sng">
              <a:solidFill>
                <a:schemeClr val="accent5"/>
              </a:solidFill>
            </a:endParaRPr>
          </a:p>
          <a:p>
            <a:pPr indent="0" lvl="0" marL="0" rtl="0" algn="l">
              <a:lnSpc>
                <a:spcPct val="111000"/>
              </a:lnSpc>
              <a:spcBef>
                <a:spcPts val="0"/>
              </a:spcBef>
              <a:spcAft>
                <a:spcPts val="0"/>
              </a:spcAft>
              <a:buNone/>
            </a:pPr>
            <a:r>
              <a:rPr lang="en">
                <a:solidFill>
                  <a:srgbClr val="686257"/>
                </a:solidFill>
              </a:rPr>
              <a:t>4.</a:t>
            </a:r>
            <a:r>
              <a:rPr lang="en" u="sng">
                <a:solidFill>
                  <a:schemeClr val="accent5"/>
                </a:solidFill>
                <a:hlinkClick r:id="rId6">
                  <a:extLst>
                    <a:ext uri="{A12FA001-AC4F-418D-AE19-62706E023703}">
                      <ahyp:hlinkClr val="tx"/>
                    </a:ext>
                  </a:extLst>
                </a:hlinkClick>
              </a:rPr>
              <a:t>DFL N° 1-19.653, Fija Texto Refundido, Coordinado y Sistematizado de la Ley N° 18.575, Orgánica Constitucional de Bases Generales de la Administración del Estado.</a:t>
            </a:r>
            <a:endParaRPr u="sng">
              <a:solidFill>
                <a:schemeClr val="accent5"/>
              </a:solidFill>
            </a:endParaRPr>
          </a:p>
          <a:p>
            <a:pPr indent="0" lvl="0" marL="0" rtl="0" algn="l">
              <a:lnSpc>
                <a:spcPct val="111000"/>
              </a:lnSpc>
              <a:spcBef>
                <a:spcPts val="0"/>
              </a:spcBef>
              <a:spcAft>
                <a:spcPts val="0"/>
              </a:spcAft>
              <a:buNone/>
            </a:pPr>
            <a:r>
              <a:rPr lang="en">
                <a:solidFill>
                  <a:srgbClr val="686257"/>
                </a:solidFill>
              </a:rPr>
              <a:t>5.</a:t>
            </a:r>
            <a:r>
              <a:rPr lang="en" u="sng">
                <a:solidFill>
                  <a:schemeClr val="accent5"/>
                </a:solidFill>
                <a:hlinkClick r:id="rId7">
                  <a:extLst>
                    <a:ext uri="{A12FA001-AC4F-418D-AE19-62706E023703}">
                      <ahyp:hlinkClr val="tx"/>
                    </a:ext>
                  </a:extLst>
                </a:hlinkClick>
              </a:rPr>
              <a:t>D.S. Nº 95, de 2001, de MINSEGPRES, Reglamento del Sistema de Evaluación de Impacto Ambiental</a:t>
            </a:r>
            <a:endParaRPr u="sng">
              <a:solidFill>
                <a:schemeClr val="accent5"/>
              </a:solidFill>
            </a:endParaRPr>
          </a:p>
          <a:p>
            <a:pPr indent="0" lvl="0" marL="0" rtl="0" algn="l">
              <a:lnSpc>
                <a:spcPct val="111000"/>
              </a:lnSpc>
              <a:spcBef>
                <a:spcPts val="0"/>
              </a:spcBef>
              <a:spcAft>
                <a:spcPts val="0"/>
              </a:spcAft>
              <a:buNone/>
            </a:pPr>
            <a:r>
              <a:rPr lang="en">
                <a:solidFill>
                  <a:srgbClr val="686257"/>
                </a:solidFill>
              </a:rPr>
              <a:t>6.</a:t>
            </a:r>
            <a:r>
              <a:rPr lang="en" u="sng">
                <a:solidFill>
                  <a:schemeClr val="accent5"/>
                </a:solidFill>
                <a:hlinkClick r:id="rId8">
                  <a:extLst>
                    <a:ext uri="{A12FA001-AC4F-418D-AE19-62706E023703}">
                      <ahyp:hlinkClr val="tx"/>
                    </a:ext>
                  </a:extLst>
                </a:hlinkClick>
              </a:rPr>
              <a:t>D.S. Nº 40, de 2012, del Ministerio del Medio Ambiente, Reglamento del Sistema de Evaluación de Impacto Ambiental</a:t>
            </a:r>
            <a:endParaRPr>
              <a:solidFill>
                <a:srgbClr val="686257"/>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4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Normativa en base a la ley 19.300</a:t>
            </a:r>
            <a:endParaRPr/>
          </a:p>
        </p:txBody>
      </p:sp>
      <p:sp>
        <p:nvSpPr>
          <p:cNvPr id="250" name="Google Shape;250;p44"/>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342900" lvl="0" marL="457200" rtl="0" algn="l">
              <a:lnSpc>
                <a:spcPct val="111000"/>
              </a:lnSpc>
              <a:spcBef>
                <a:spcPts val="0"/>
              </a:spcBef>
              <a:spcAft>
                <a:spcPts val="0"/>
              </a:spcAft>
              <a:buClr>
                <a:srgbClr val="686257"/>
              </a:buClr>
              <a:buSzPts val="1800"/>
              <a:buAutoNum type="arabicPeriod"/>
            </a:pPr>
            <a:r>
              <a:rPr lang="en" u="sng">
                <a:solidFill>
                  <a:schemeClr val="hlink"/>
                </a:solidFill>
                <a:hlinkClick r:id="rId3"/>
              </a:rPr>
              <a:t>Normas de Calidad</a:t>
            </a:r>
            <a:endParaRPr>
              <a:solidFill>
                <a:srgbClr val="686257"/>
              </a:solidFill>
            </a:endParaRPr>
          </a:p>
          <a:p>
            <a:pPr indent="-342900" lvl="0" marL="457200" rtl="0" algn="l">
              <a:lnSpc>
                <a:spcPct val="111000"/>
              </a:lnSpc>
              <a:spcBef>
                <a:spcPts val="0"/>
              </a:spcBef>
              <a:spcAft>
                <a:spcPts val="0"/>
              </a:spcAft>
              <a:buClr>
                <a:srgbClr val="686257"/>
              </a:buClr>
              <a:buSzPts val="1800"/>
              <a:buAutoNum type="arabicPeriod"/>
            </a:pPr>
            <a:r>
              <a:rPr lang="en" u="sng">
                <a:solidFill>
                  <a:schemeClr val="hlink"/>
                </a:solidFill>
                <a:hlinkClick r:id="rId4"/>
              </a:rPr>
              <a:t>Normas de Emisión</a:t>
            </a:r>
            <a:endParaRPr>
              <a:solidFill>
                <a:srgbClr val="686257"/>
              </a:solidFill>
            </a:endParaRPr>
          </a:p>
          <a:p>
            <a:pPr indent="-342900" lvl="0" marL="457200" rtl="0" algn="l">
              <a:lnSpc>
                <a:spcPct val="111000"/>
              </a:lnSpc>
              <a:spcBef>
                <a:spcPts val="0"/>
              </a:spcBef>
              <a:spcAft>
                <a:spcPts val="0"/>
              </a:spcAft>
              <a:buClr>
                <a:srgbClr val="686257"/>
              </a:buClr>
              <a:buSzPts val="1800"/>
              <a:buAutoNum type="arabicPeriod"/>
            </a:pPr>
            <a:r>
              <a:rPr lang="en" u="sng">
                <a:solidFill>
                  <a:schemeClr val="hlink"/>
                </a:solidFill>
                <a:hlinkClick r:id="rId5"/>
              </a:rPr>
              <a:t>Planes de Prevención y Descontaminación</a:t>
            </a:r>
            <a:endParaRPr>
              <a:solidFill>
                <a:srgbClr val="686257"/>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4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Normativa Sectorial</a:t>
            </a:r>
            <a:endParaRPr/>
          </a:p>
        </p:txBody>
      </p:sp>
      <p:sp>
        <p:nvSpPr>
          <p:cNvPr id="256" name="Google Shape;256;p45"/>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lnSpc>
                <a:spcPct val="111000"/>
              </a:lnSpc>
              <a:spcBef>
                <a:spcPts val="0"/>
              </a:spcBef>
              <a:spcAft>
                <a:spcPts val="0"/>
              </a:spcAft>
              <a:buNone/>
            </a:pPr>
            <a:r>
              <a:rPr lang="en" u="sng">
                <a:solidFill>
                  <a:schemeClr val="hlink"/>
                </a:solidFill>
                <a:hlinkClick r:id="rId3"/>
              </a:rPr>
              <a:t>https://www.leychile.cl/Consulta/listado_n_sel?agr=1020</a:t>
            </a:r>
            <a:endParaRPr>
              <a:solidFill>
                <a:srgbClr val="686257"/>
              </a:solidFill>
            </a:endParaRPr>
          </a:p>
          <a:p>
            <a:pPr indent="-342900" lvl="0" marL="457200" rtl="0" algn="l">
              <a:lnSpc>
                <a:spcPct val="111000"/>
              </a:lnSpc>
              <a:spcBef>
                <a:spcPts val="0"/>
              </a:spcBef>
              <a:spcAft>
                <a:spcPts val="0"/>
              </a:spcAft>
              <a:buClr>
                <a:srgbClr val="686257"/>
              </a:buClr>
              <a:buSzPts val="1800"/>
              <a:buAutoNum type="arabicPeriod"/>
            </a:pPr>
            <a:r>
              <a:rPr lang="en">
                <a:solidFill>
                  <a:srgbClr val="686257"/>
                </a:solidFill>
              </a:rPr>
              <a:t>Agua</a:t>
            </a:r>
            <a:endParaRPr>
              <a:solidFill>
                <a:srgbClr val="686257"/>
              </a:solidFill>
            </a:endParaRPr>
          </a:p>
          <a:p>
            <a:pPr indent="-342900" lvl="0" marL="457200" rtl="0" algn="l">
              <a:lnSpc>
                <a:spcPct val="111000"/>
              </a:lnSpc>
              <a:spcBef>
                <a:spcPts val="0"/>
              </a:spcBef>
              <a:spcAft>
                <a:spcPts val="0"/>
              </a:spcAft>
              <a:buClr>
                <a:srgbClr val="686257"/>
              </a:buClr>
              <a:buSzPts val="1800"/>
              <a:buAutoNum type="arabicPeriod"/>
            </a:pPr>
            <a:r>
              <a:rPr lang="en">
                <a:solidFill>
                  <a:srgbClr val="686257"/>
                </a:solidFill>
              </a:rPr>
              <a:t>Aire</a:t>
            </a:r>
            <a:endParaRPr>
              <a:solidFill>
                <a:srgbClr val="686257"/>
              </a:solidFill>
            </a:endParaRPr>
          </a:p>
          <a:p>
            <a:pPr indent="-342900" lvl="0" marL="457200" rtl="0" algn="l">
              <a:lnSpc>
                <a:spcPct val="111000"/>
              </a:lnSpc>
              <a:spcBef>
                <a:spcPts val="0"/>
              </a:spcBef>
              <a:spcAft>
                <a:spcPts val="0"/>
              </a:spcAft>
              <a:buClr>
                <a:srgbClr val="686257"/>
              </a:buClr>
              <a:buSzPts val="1800"/>
              <a:buAutoNum type="arabicPeriod"/>
            </a:pPr>
            <a:r>
              <a:rPr lang="en">
                <a:solidFill>
                  <a:srgbClr val="686257"/>
                </a:solidFill>
              </a:rPr>
              <a:t>Biodiversidad</a:t>
            </a:r>
            <a:endParaRPr>
              <a:solidFill>
                <a:srgbClr val="686257"/>
              </a:solidFill>
            </a:endParaRPr>
          </a:p>
          <a:p>
            <a:pPr indent="-342900" lvl="0" marL="457200" rtl="0" algn="l">
              <a:lnSpc>
                <a:spcPct val="111000"/>
              </a:lnSpc>
              <a:spcBef>
                <a:spcPts val="0"/>
              </a:spcBef>
              <a:spcAft>
                <a:spcPts val="0"/>
              </a:spcAft>
              <a:buClr>
                <a:srgbClr val="686257"/>
              </a:buClr>
              <a:buSzPts val="1800"/>
              <a:buAutoNum type="arabicPeriod"/>
            </a:pPr>
            <a:r>
              <a:rPr lang="en">
                <a:solidFill>
                  <a:srgbClr val="686257"/>
                </a:solidFill>
              </a:rPr>
              <a:t>Contaminación lumínica</a:t>
            </a:r>
            <a:endParaRPr>
              <a:solidFill>
                <a:srgbClr val="686257"/>
              </a:solidFill>
            </a:endParaRPr>
          </a:p>
          <a:p>
            <a:pPr indent="-342900" lvl="0" marL="457200" rtl="0" algn="l">
              <a:lnSpc>
                <a:spcPct val="111000"/>
              </a:lnSpc>
              <a:spcBef>
                <a:spcPts val="0"/>
              </a:spcBef>
              <a:spcAft>
                <a:spcPts val="0"/>
              </a:spcAft>
              <a:buClr>
                <a:srgbClr val="686257"/>
              </a:buClr>
              <a:buSzPts val="1800"/>
              <a:buAutoNum type="arabicPeriod"/>
            </a:pPr>
            <a:r>
              <a:rPr lang="en">
                <a:solidFill>
                  <a:srgbClr val="686257"/>
                </a:solidFill>
              </a:rPr>
              <a:t>Ozono</a:t>
            </a:r>
            <a:endParaRPr>
              <a:solidFill>
                <a:srgbClr val="686257"/>
              </a:solidFill>
            </a:endParaRPr>
          </a:p>
          <a:p>
            <a:pPr indent="-342900" lvl="0" marL="457200" rtl="0" algn="l">
              <a:lnSpc>
                <a:spcPct val="111000"/>
              </a:lnSpc>
              <a:spcBef>
                <a:spcPts val="0"/>
              </a:spcBef>
              <a:spcAft>
                <a:spcPts val="0"/>
              </a:spcAft>
              <a:buClr>
                <a:srgbClr val="686257"/>
              </a:buClr>
              <a:buSzPts val="1800"/>
              <a:buAutoNum type="arabicPeriod"/>
            </a:pPr>
            <a:r>
              <a:rPr lang="en">
                <a:solidFill>
                  <a:srgbClr val="686257"/>
                </a:solidFill>
              </a:rPr>
              <a:t>Pueblos indígenas</a:t>
            </a:r>
            <a:endParaRPr>
              <a:solidFill>
                <a:srgbClr val="686257"/>
              </a:solidFill>
            </a:endParaRPr>
          </a:p>
          <a:p>
            <a:pPr indent="-342900" lvl="0" marL="457200" rtl="0" algn="l">
              <a:lnSpc>
                <a:spcPct val="111000"/>
              </a:lnSpc>
              <a:spcBef>
                <a:spcPts val="0"/>
              </a:spcBef>
              <a:spcAft>
                <a:spcPts val="0"/>
              </a:spcAft>
              <a:buClr>
                <a:srgbClr val="686257"/>
              </a:buClr>
              <a:buSzPts val="1800"/>
              <a:buAutoNum type="arabicPeriod"/>
            </a:pPr>
            <a:r>
              <a:rPr lang="en">
                <a:solidFill>
                  <a:srgbClr val="686257"/>
                </a:solidFill>
              </a:rPr>
              <a:t>Ruidos</a:t>
            </a:r>
            <a:endParaRPr>
              <a:solidFill>
                <a:srgbClr val="686257"/>
              </a:solidFill>
            </a:endParaRPr>
          </a:p>
          <a:p>
            <a:pPr indent="-342900" lvl="0" marL="457200" rtl="0" algn="l">
              <a:lnSpc>
                <a:spcPct val="111000"/>
              </a:lnSpc>
              <a:spcBef>
                <a:spcPts val="0"/>
              </a:spcBef>
              <a:spcAft>
                <a:spcPts val="0"/>
              </a:spcAft>
              <a:buClr>
                <a:srgbClr val="686257"/>
              </a:buClr>
              <a:buSzPts val="1800"/>
              <a:buAutoNum type="arabicPeriod"/>
            </a:pPr>
            <a:r>
              <a:rPr lang="en">
                <a:solidFill>
                  <a:srgbClr val="686257"/>
                </a:solidFill>
              </a:rPr>
              <a:t>Suelos</a:t>
            </a:r>
            <a:endParaRPr>
              <a:solidFill>
                <a:srgbClr val="686257"/>
              </a:solidFill>
            </a:endParaRPr>
          </a:p>
          <a:p>
            <a:pPr indent="-342900" lvl="0" marL="457200" rtl="0" algn="l">
              <a:lnSpc>
                <a:spcPct val="111000"/>
              </a:lnSpc>
              <a:spcBef>
                <a:spcPts val="0"/>
              </a:spcBef>
              <a:spcAft>
                <a:spcPts val="0"/>
              </a:spcAft>
              <a:buClr>
                <a:srgbClr val="686257"/>
              </a:buClr>
              <a:buSzPts val="1800"/>
              <a:buAutoNum type="arabicPeriod"/>
            </a:pPr>
            <a:r>
              <a:rPr lang="en">
                <a:solidFill>
                  <a:srgbClr val="686257"/>
                </a:solidFill>
              </a:rPr>
              <a:t>Zonas Saturadas o Latentes</a:t>
            </a:r>
            <a:endParaRPr>
              <a:solidFill>
                <a:srgbClr val="686257"/>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6"/>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Permisos ambientales sectoriales</a:t>
            </a:r>
            <a:endParaRPr/>
          </a:p>
        </p:txBody>
      </p:sp>
      <p:sp>
        <p:nvSpPr>
          <p:cNvPr id="262" name="Google Shape;262;p46"/>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Los permisos ambientales sectoriales (PAS) son aquellos que tienen un objeto de protección ambiental. Dichos permisos pueden tener más de un objeto de protección y se puede dar el caso de PAS que, además, tengan objetos de protección sectoriales (no ambientales). En estos casos, sólo se revisa dentro del SEIA el contenido que se enmarca dentro del(los) objeto(s) de protección ambiental.</a:t>
            </a:r>
            <a:endParaRPr/>
          </a:p>
          <a:p>
            <a:pPr indent="0" lvl="0" marL="0" rtl="0" algn="l">
              <a:spcBef>
                <a:spcPts val="1600"/>
              </a:spcBef>
              <a:spcAft>
                <a:spcPts val="0"/>
              </a:spcAft>
              <a:buNone/>
            </a:pPr>
            <a:r>
              <a:rPr lang="en" u="sng">
                <a:solidFill>
                  <a:schemeClr val="hlink"/>
                </a:solidFill>
                <a:hlinkClick r:id="rId3"/>
              </a:rPr>
              <a:t>Oficio Ordinario N°180515/2018</a:t>
            </a:r>
            <a:endParaRPr/>
          </a:p>
          <a:p>
            <a:pPr indent="0" lvl="0" marL="0" rtl="0" algn="l">
              <a:spcBef>
                <a:spcPts val="1600"/>
              </a:spcBef>
              <a:spcAft>
                <a:spcPts val="1600"/>
              </a:spcAft>
              <a:buNone/>
            </a:pPr>
            <a:r>
              <a:rPr lang="en" u="sng">
                <a:solidFill>
                  <a:schemeClr val="hlink"/>
                </a:solidFill>
                <a:hlinkClick r:id="rId4"/>
              </a:rPr>
              <a:t>Ejemplos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47"/>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Normas primarias de calidad ambiental</a:t>
            </a:r>
            <a:endParaRPr/>
          </a:p>
        </p:txBody>
      </p:sp>
      <p:sp>
        <p:nvSpPr>
          <p:cNvPr id="268" name="Google Shape;268;p47"/>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Aquella que establece los valores de las concentraciones y períodos, máximos o mínimos permisibles de elementos, compuestos, sustancias, derivados químicos o biológicos, energías, radiaciones, vibraciones, ruidos o combinación de ellos, cuya presencia o carencia en el ambiente pueda constituir un riesgo para la vida o la salud de la población.</a:t>
            </a:r>
            <a:endParaRPr/>
          </a:p>
          <a:p>
            <a:pPr indent="0" lvl="0" marL="0" rtl="0" algn="l">
              <a:spcBef>
                <a:spcPts val="1600"/>
              </a:spcBef>
              <a:spcAft>
                <a:spcPts val="1600"/>
              </a:spcAft>
              <a:buNone/>
            </a:pPr>
            <a:r>
              <a:rPr lang="en" u="sng">
                <a:solidFill>
                  <a:schemeClr val="hlink"/>
                </a:solidFill>
                <a:hlinkClick r:id="rId3"/>
              </a:rPr>
              <a:t>Decreto 38/2013: Reglamento Dictación de Normas de Calidad Ambiental y de Emisión</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48"/>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Norma Primaria Material Particulado MP 2,5</a:t>
            </a:r>
            <a:endParaRPr/>
          </a:p>
        </p:txBody>
      </p:sp>
      <p:pic>
        <p:nvPicPr>
          <p:cNvPr id="274" name="Google Shape;274;p48"/>
          <p:cNvPicPr preferRelativeResize="0"/>
          <p:nvPr/>
        </p:nvPicPr>
        <p:blipFill>
          <a:blip r:embed="rId3">
            <a:alphaModFix/>
          </a:blip>
          <a:stretch>
            <a:fillRect/>
          </a:stretch>
        </p:blipFill>
        <p:spPr>
          <a:xfrm>
            <a:off x="304800" y="1209950"/>
            <a:ext cx="6450467" cy="37811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49"/>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Norma Chilena Agua Potable NCh409/1</a:t>
            </a:r>
            <a:endParaRPr/>
          </a:p>
        </p:txBody>
      </p:sp>
      <p:pic>
        <p:nvPicPr>
          <p:cNvPr id="280" name="Google Shape;280;p49"/>
          <p:cNvPicPr preferRelativeResize="0"/>
          <p:nvPr/>
        </p:nvPicPr>
        <p:blipFill>
          <a:blip r:embed="rId3">
            <a:alphaModFix/>
          </a:blip>
          <a:stretch>
            <a:fillRect/>
          </a:stretch>
        </p:blipFill>
        <p:spPr>
          <a:xfrm>
            <a:off x="304800" y="1209950"/>
            <a:ext cx="4839511" cy="3781151"/>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50"/>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Norma Chilena Agua Potable NCh409/1</a:t>
            </a:r>
            <a:endParaRPr/>
          </a:p>
        </p:txBody>
      </p:sp>
      <p:pic>
        <p:nvPicPr>
          <p:cNvPr id="286" name="Google Shape;286;p50"/>
          <p:cNvPicPr preferRelativeResize="0"/>
          <p:nvPr/>
        </p:nvPicPr>
        <p:blipFill>
          <a:blip r:embed="rId3">
            <a:alphaModFix/>
          </a:blip>
          <a:stretch>
            <a:fillRect/>
          </a:stretch>
        </p:blipFill>
        <p:spPr>
          <a:xfrm>
            <a:off x="304800" y="1209950"/>
            <a:ext cx="4730961" cy="3781151"/>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51"/>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Normas secundarias de calidad ambiental</a:t>
            </a:r>
            <a:endParaRPr/>
          </a:p>
        </p:txBody>
      </p:sp>
      <p:sp>
        <p:nvSpPr>
          <p:cNvPr id="292" name="Google Shape;292;p51"/>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Aquella que establece los valores de las concentraciones y períodos, máximos o mínimos permisibles de sustancias, elementos, energía o combinación de ellos, cuya presencia o carencia en el ambiente pueda constituir un riesgo para la protección o la conservación del medio ambiente, o la preservación de la naturaleza.</a:t>
            </a:r>
            <a:endParaRPr/>
          </a:p>
          <a:p>
            <a:pPr indent="0" lvl="0" marL="0" rtl="0" algn="l">
              <a:spcBef>
                <a:spcPts val="1600"/>
              </a:spcBef>
              <a:spcAft>
                <a:spcPts val="1600"/>
              </a:spcAft>
              <a:buNone/>
            </a:pPr>
            <a:r>
              <a:rPr lang="en" u="sng">
                <a:solidFill>
                  <a:schemeClr val="hlink"/>
                </a:solidFill>
                <a:hlinkClick r:id="rId3"/>
              </a:rPr>
              <a:t>Decreto 38/2013: Reglamento Dictación de Normas de Calidad Ambiental y de Emisión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1994</a:t>
            </a:r>
            <a:endParaRPr/>
          </a:p>
        </p:txBody>
      </p:sp>
      <p:sp>
        <p:nvSpPr>
          <p:cNvPr id="74" name="Google Shape;74;p16"/>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Se crea la comisión nacional de medio ambiente (CONAMA) a cargo de coordinar el cumplimiento de las políticas medioambientales y de  administrar el sistema de evaluación de impacto ambiental entre 1994 y 2010</a:t>
            </a:r>
            <a:endParaRPr/>
          </a:p>
        </p:txBody>
      </p:sp>
      <p:pic>
        <p:nvPicPr>
          <p:cNvPr id="75" name="Google Shape;75;p16"/>
          <p:cNvPicPr preferRelativeResize="0"/>
          <p:nvPr/>
        </p:nvPicPr>
        <p:blipFill>
          <a:blip r:embed="rId3">
            <a:alphaModFix/>
          </a:blip>
          <a:stretch>
            <a:fillRect/>
          </a:stretch>
        </p:blipFill>
        <p:spPr>
          <a:xfrm>
            <a:off x="3265125" y="599075"/>
            <a:ext cx="5719502" cy="4287191"/>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52"/>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a:p>
            <a:pPr indent="0" lvl="0" marL="0" rtl="0" algn="ctr">
              <a:spcBef>
                <a:spcPts val="0"/>
              </a:spcBef>
              <a:spcAft>
                <a:spcPts val="0"/>
              </a:spcAft>
              <a:buNone/>
            </a:pPr>
            <a:r>
              <a:rPr lang="en"/>
              <a:t>Ley REP</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53"/>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Ley 20.920: de Responsabilidad extendida del productor</a:t>
            </a:r>
            <a:endParaRPr/>
          </a:p>
        </p:txBody>
      </p:sp>
      <p:sp>
        <p:nvSpPr>
          <p:cNvPr id="303" name="Google Shape;303;p53"/>
          <p:cNvSpPr txBox="1"/>
          <p:nvPr>
            <p:ph idx="1" type="body"/>
          </p:nvPr>
        </p:nvSpPr>
        <p:spPr>
          <a:xfrm>
            <a:off x="311700" y="1228675"/>
            <a:ext cx="8520600" cy="15525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1600"/>
              </a:spcAft>
              <a:buNone/>
            </a:pPr>
            <a:r>
              <a:rPr lang="en"/>
              <a:t>La Ley de Responsabilidad Extendida del Productor, promueve la disminución en la generación de residuos y fomento del reciclaje, para ello la ley responsabiliza a los productores e importadores a financiar una correcta gestión de los residuos que generan los productos que son comercializados en el mercado nacional sean estos importados o de fabricación nacional.</a:t>
            </a:r>
            <a:endParaRPr/>
          </a:p>
        </p:txBody>
      </p:sp>
      <p:pic>
        <p:nvPicPr>
          <p:cNvPr id="304" name="Google Shape;304;p53"/>
          <p:cNvPicPr preferRelativeResize="0"/>
          <p:nvPr/>
        </p:nvPicPr>
        <p:blipFill>
          <a:blip r:embed="rId3">
            <a:alphaModFix/>
          </a:blip>
          <a:stretch>
            <a:fillRect/>
          </a:stretch>
        </p:blipFill>
        <p:spPr>
          <a:xfrm>
            <a:off x="1019345" y="2781125"/>
            <a:ext cx="7105308" cy="22891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54"/>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Participantes de la ley rep</a:t>
            </a:r>
            <a:endParaRPr/>
          </a:p>
        </p:txBody>
      </p:sp>
      <p:pic>
        <p:nvPicPr>
          <p:cNvPr id="310" name="Google Shape;310;p54"/>
          <p:cNvPicPr preferRelativeResize="0"/>
          <p:nvPr/>
        </p:nvPicPr>
        <p:blipFill>
          <a:blip r:embed="rId3">
            <a:alphaModFix/>
          </a:blip>
          <a:stretch>
            <a:fillRect/>
          </a:stretch>
        </p:blipFill>
        <p:spPr>
          <a:xfrm>
            <a:off x="1306963" y="1209950"/>
            <a:ext cx="6533373" cy="378115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55"/>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Cadena del reciclaje</a:t>
            </a:r>
            <a:endParaRPr/>
          </a:p>
        </p:txBody>
      </p:sp>
      <p:pic>
        <p:nvPicPr>
          <p:cNvPr id="316" name="Google Shape;316;p55"/>
          <p:cNvPicPr preferRelativeResize="0"/>
          <p:nvPr/>
        </p:nvPicPr>
        <p:blipFill>
          <a:blip r:embed="rId3">
            <a:alphaModFix/>
          </a:blip>
          <a:stretch>
            <a:fillRect/>
          </a:stretch>
        </p:blipFill>
        <p:spPr>
          <a:xfrm>
            <a:off x="2084400" y="1209950"/>
            <a:ext cx="4975197" cy="3781150"/>
          </a:xfrm>
          <a:prstGeom prst="rect">
            <a:avLst/>
          </a:prstGeom>
          <a:noFill/>
          <a:ln>
            <a:noFill/>
          </a:ln>
        </p:spPr>
      </p:pic>
      <p:sp>
        <p:nvSpPr>
          <p:cNvPr id="317" name="Google Shape;317;p55"/>
          <p:cNvSpPr txBox="1"/>
          <p:nvPr/>
        </p:nvSpPr>
        <p:spPr>
          <a:xfrm>
            <a:off x="200050" y="4801525"/>
            <a:ext cx="5655300" cy="282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900">
                <a:solidFill>
                  <a:srgbClr val="666666"/>
                </a:solidFill>
                <a:latin typeface="Source Code Pro"/>
                <a:ea typeface="Source Code Pro"/>
                <a:cs typeface="Source Code Pro"/>
                <a:sym typeface="Source Code Pro"/>
              </a:rPr>
              <a:t>Fuente: </a:t>
            </a:r>
            <a:r>
              <a:rPr lang="en" sz="900" u="sng">
                <a:solidFill>
                  <a:schemeClr val="hlink"/>
                </a:solidFill>
                <a:latin typeface="Source Code Pro"/>
                <a:ea typeface="Source Code Pro"/>
                <a:cs typeface="Source Code Pro"/>
                <a:sym typeface="Source Code Pro"/>
                <a:hlinkClick r:id="rId4"/>
              </a:rPr>
              <a:t>Todosreciclamos.cl</a:t>
            </a:r>
            <a:endParaRPr sz="900">
              <a:solidFill>
                <a:srgbClr val="666666"/>
              </a:solidFill>
              <a:latin typeface="Source Code Pro"/>
              <a:ea typeface="Source Code Pro"/>
              <a:cs typeface="Source Code Pro"/>
              <a:sym typeface="Source Code Pro"/>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56"/>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Sistema de gestión de residuos</a:t>
            </a:r>
            <a:endParaRPr/>
          </a:p>
        </p:txBody>
      </p:sp>
      <p:sp>
        <p:nvSpPr>
          <p:cNvPr id="323" name="Google Shape;323;p56"/>
          <p:cNvSpPr txBox="1"/>
          <p:nvPr/>
        </p:nvSpPr>
        <p:spPr>
          <a:xfrm>
            <a:off x="200050" y="4801525"/>
            <a:ext cx="5655300" cy="282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900">
                <a:solidFill>
                  <a:srgbClr val="666666"/>
                </a:solidFill>
                <a:latin typeface="Source Code Pro"/>
                <a:ea typeface="Source Code Pro"/>
                <a:cs typeface="Source Code Pro"/>
                <a:sym typeface="Source Code Pro"/>
              </a:rPr>
              <a:t>Fuente: </a:t>
            </a:r>
            <a:r>
              <a:rPr lang="en" sz="900" u="sng">
                <a:solidFill>
                  <a:schemeClr val="hlink"/>
                </a:solidFill>
                <a:latin typeface="Source Code Pro"/>
                <a:ea typeface="Source Code Pro"/>
                <a:cs typeface="Source Code Pro"/>
                <a:sym typeface="Source Code Pro"/>
                <a:hlinkClick r:id="rId3"/>
              </a:rPr>
              <a:t>Todosreciclamos.cl</a:t>
            </a:r>
            <a:endParaRPr sz="900">
              <a:solidFill>
                <a:srgbClr val="666666"/>
              </a:solidFill>
              <a:latin typeface="Source Code Pro"/>
              <a:ea typeface="Source Code Pro"/>
              <a:cs typeface="Source Code Pro"/>
              <a:sym typeface="Source Code Pro"/>
            </a:endParaRPr>
          </a:p>
        </p:txBody>
      </p:sp>
      <p:sp>
        <p:nvSpPr>
          <p:cNvPr id="324" name="Google Shape;324;p56"/>
          <p:cNvSpPr txBox="1"/>
          <p:nvPr>
            <p:ph idx="1" type="body"/>
          </p:nvPr>
        </p:nvSpPr>
        <p:spPr>
          <a:xfrm>
            <a:off x="311700" y="1228675"/>
            <a:ext cx="8520600" cy="3340200"/>
          </a:xfrm>
          <a:prstGeom prst="rect">
            <a:avLst/>
          </a:prstGeom>
        </p:spPr>
        <p:txBody>
          <a:bodyPr anchorCtr="0" anchor="t" bIns="91425" lIns="91425" spcFirstLastPara="1" rIns="91425" wrap="square" tIns="91425">
            <a:normAutofit fontScale="62500" lnSpcReduction="20000"/>
          </a:bodyPr>
          <a:lstStyle/>
          <a:p>
            <a:pPr indent="0" lvl="0" marL="0" rtl="0" algn="l">
              <a:spcBef>
                <a:spcPts val="0"/>
              </a:spcBef>
              <a:spcAft>
                <a:spcPts val="0"/>
              </a:spcAft>
              <a:buNone/>
            </a:pPr>
            <a:r>
              <a:rPr lang="en"/>
              <a:t>Los Sistemas de Gestión, también conocidos como “SG”, son organizaciones encargadas de cumplir con las metas de recolección y valorización de las empresas de consumo masivo pertenecientes a países con políticas REP.</a:t>
            </a:r>
            <a:endParaRPr/>
          </a:p>
          <a:p>
            <a:pPr indent="0" lvl="0" marL="0" rtl="0" algn="l">
              <a:spcBef>
                <a:spcPts val="1600"/>
              </a:spcBef>
              <a:spcAft>
                <a:spcPts val="0"/>
              </a:spcAft>
              <a:buNone/>
            </a:pPr>
            <a:r>
              <a:rPr lang="en"/>
              <a:t>Estas organizaciones, también conocidas en el mundo como “PROs” (Producer Responsibility Organisations) o “Compliance Scheme” (Esquema para cumplimiento), deben ser entidades colectivas sin fines de lucro -no repartir utilidades entre sus accionistas, en el caso chileno- y deben ser propiedad en su totalidad de los productores de productos prioritarios (PPP).</a:t>
            </a:r>
            <a:endParaRPr/>
          </a:p>
          <a:p>
            <a:pPr indent="0" lvl="0" marL="0" rtl="0" algn="l">
              <a:spcBef>
                <a:spcPts val="1600"/>
              </a:spcBef>
              <a:spcAft>
                <a:spcPts val="0"/>
              </a:spcAft>
              <a:buNone/>
            </a:pPr>
            <a:r>
              <a:rPr lang="en"/>
              <a:t>A modo general, los SG. deben cumplir con las siguientes funciones: </a:t>
            </a:r>
            <a:endParaRPr/>
          </a:p>
          <a:p>
            <a:pPr indent="-300037" lvl="0" marL="457200" rtl="0" algn="l">
              <a:spcBef>
                <a:spcPts val="1600"/>
              </a:spcBef>
              <a:spcAft>
                <a:spcPts val="0"/>
              </a:spcAft>
              <a:buSzPct val="100000"/>
              <a:buAutoNum type="arabicPeriod"/>
            </a:pPr>
            <a:r>
              <a:rPr lang="en"/>
              <a:t>Organizar y coordinar con municipios la recuperación de los productos post-consumo ( ej: envases y embalajes).</a:t>
            </a:r>
            <a:endParaRPr/>
          </a:p>
          <a:p>
            <a:pPr indent="-300037" lvl="0" marL="457200" rtl="0" algn="l">
              <a:spcBef>
                <a:spcPts val="0"/>
              </a:spcBef>
              <a:spcAft>
                <a:spcPts val="0"/>
              </a:spcAft>
              <a:buSzPct val="100000"/>
              <a:buAutoNum type="arabicPeriod"/>
            </a:pPr>
            <a:r>
              <a:rPr lang="en"/>
              <a:t>Asegurar el cumplimiento de metas  de reciclaje y valorización.</a:t>
            </a:r>
            <a:endParaRPr/>
          </a:p>
          <a:p>
            <a:pPr indent="-300037" lvl="0" marL="457200" rtl="0" algn="l">
              <a:spcBef>
                <a:spcPts val="0"/>
              </a:spcBef>
              <a:spcAft>
                <a:spcPts val="0"/>
              </a:spcAft>
              <a:buSzPct val="100000"/>
              <a:buAutoNum type="arabicPeriod"/>
            </a:pPr>
            <a:r>
              <a:rPr lang="en"/>
              <a:t>Promover el ecodiseño. </a:t>
            </a:r>
            <a:endParaRPr/>
          </a:p>
          <a:p>
            <a:pPr indent="-300037" lvl="0" marL="457200" rtl="0" algn="l">
              <a:spcBef>
                <a:spcPts val="0"/>
              </a:spcBef>
              <a:spcAft>
                <a:spcPts val="0"/>
              </a:spcAft>
              <a:buSzPct val="100000"/>
              <a:buAutoNum type="arabicPeriod"/>
            </a:pPr>
            <a:r>
              <a:rPr lang="en"/>
              <a:t>Apoyar con la sensibilización a consumidores para lograr una correcta separación en origen y disposición en contenedores de reciclaje.</a:t>
            </a:r>
            <a:endParaRPr/>
          </a:p>
          <a:p>
            <a:pPr indent="-300037" lvl="0" marL="457200" rtl="0" algn="l">
              <a:spcBef>
                <a:spcPts val="0"/>
              </a:spcBef>
              <a:spcAft>
                <a:spcPts val="0"/>
              </a:spcAft>
              <a:buSzPct val="100000"/>
              <a:buAutoNum type="arabicPeriod"/>
            </a:pPr>
            <a:r>
              <a:rPr lang="en"/>
              <a:t>Vincularse  y cooperar con las autoridades locales, como municipios.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5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REP en la actualidad</a:t>
            </a:r>
            <a:endParaRPr/>
          </a:p>
        </p:txBody>
      </p:sp>
      <p:sp>
        <p:nvSpPr>
          <p:cNvPr id="330" name="Google Shape;330;p5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1600"/>
              </a:spcAft>
              <a:buNone/>
            </a:pPr>
            <a:r>
              <a:rPr lang="en"/>
              <a:t>Un total de 26 empresas chilenas importadoras de vehículos y neumáticos decidieron crear Econeu SpA, modelo que apunta a la creación e implementación de un </a:t>
            </a:r>
            <a:r>
              <a:rPr b="1" lang="en"/>
              <a:t>sistema colectivo de gestión de neumáticos fuera de uso</a:t>
            </a:r>
            <a:r>
              <a:rPr lang="en"/>
              <a:t>, el cual generará que los productores de estos mismos cumplan con la Ley de Reciclaje y Responsabilidad Extendida del Productor (N°20.920), y a su vez, el Decreto Supremo N°8 del Ministerio del Medio Ambiente, los cuales establecen objetivos de valorización y recolección, entre otras obligaciones relacionadas este tópico. De acuerdo con información oficial, en Chile se generan 140 mil toneladas de residuos de neumáticos y solo un 17% es manejado ambientalmente.</a:t>
            </a:r>
            <a:endParaRPr/>
          </a:p>
        </p:txBody>
      </p:sp>
      <p:pic>
        <p:nvPicPr>
          <p:cNvPr id="331" name="Google Shape;331;p57"/>
          <p:cNvPicPr preferRelativeResize="0"/>
          <p:nvPr/>
        </p:nvPicPr>
        <p:blipFill>
          <a:blip r:embed="rId3">
            <a:alphaModFix/>
          </a:blip>
          <a:stretch>
            <a:fillRect/>
          </a:stretch>
        </p:blipFill>
        <p:spPr>
          <a:xfrm>
            <a:off x="3272100" y="745313"/>
            <a:ext cx="5719501" cy="3652884"/>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58"/>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a:t>
            </a:r>
            <a:endParaRPr/>
          </a:p>
          <a:p>
            <a:pPr indent="0" lvl="0" marL="0" rtl="0" algn="ctr">
              <a:spcBef>
                <a:spcPts val="0"/>
              </a:spcBef>
              <a:spcAft>
                <a:spcPts val="0"/>
              </a:spcAft>
              <a:buNone/>
            </a:pPr>
            <a:r>
              <a:rPr lang="en"/>
              <a:t>Ley Marco Cambio Climático</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5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2022 (13 junio)</a:t>
            </a:r>
            <a:endParaRPr/>
          </a:p>
        </p:txBody>
      </p:sp>
      <p:sp>
        <p:nvSpPr>
          <p:cNvPr id="342" name="Google Shape;342;p5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 nueva legislación establece facultades y obligaciones a nivel central, regional y local. Así, involucra y obliga a acciones concretas para enfrentar al cambio climático a 17 ministerios, los gobiernos regionales y a todas las municipalidades de Chile.</a:t>
            </a:r>
            <a:endParaRPr/>
          </a:p>
          <a:p>
            <a:pPr indent="0" lvl="0" marL="0" rtl="0" algn="l">
              <a:spcBef>
                <a:spcPts val="1600"/>
              </a:spcBef>
              <a:spcAft>
                <a:spcPts val="0"/>
              </a:spcAft>
              <a:buNone/>
            </a:pPr>
            <a:r>
              <a:rPr lang="en"/>
              <a:t>Fuente:</a:t>
            </a:r>
            <a:r>
              <a:rPr lang="en" u="sng">
                <a:solidFill>
                  <a:schemeClr val="hlink"/>
                </a:solidFill>
                <a:hlinkClick r:id="rId3"/>
              </a:rPr>
              <a:t>Gob.cl</a:t>
            </a:r>
            <a:endParaRPr/>
          </a:p>
          <a:p>
            <a:pPr indent="0" lvl="0" marL="0" rtl="0" algn="l">
              <a:spcBef>
                <a:spcPts val="1600"/>
              </a:spcBef>
              <a:spcAft>
                <a:spcPts val="1600"/>
              </a:spcAft>
              <a:buNone/>
            </a:pPr>
            <a:r>
              <a:t/>
            </a:r>
            <a:endParaRPr/>
          </a:p>
        </p:txBody>
      </p:sp>
      <p:pic>
        <p:nvPicPr>
          <p:cNvPr id="343" name="Google Shape;343;p59"/>
          <p:cNvPicPr preferRelativeResize="0"/>
          <p:nvPr/>
        </p:nvPicPr>
        <p:blipFill>
          <a:blip r:embed="rId4">
            <a:alphaModFix/>
          </a:blip>
          <a:stretch>
            <a:fillRect/>
          </a:stretch>
        </p:blipFill>
        <p:spPr>
          <a:xfrm>
            <a:off x="3272100" y="606025"/>
            <a:ext cx="5719500" cy="3568968"/>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60"/>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Ley Marco Cambio Climático</a:t>
            </a:r>
            <a:endParaRPr/>
          </a:p>
        </p:txBody>
      </p:sp>
      <p:sp>
        <p:nvSpPr>
          <p:cNvPr id="349" name="Google Shape;349;p60"/>
          <p:cNvSpPr txBox="1"/>
          <p:nvPr>
            <p:ph idx="1" type="body"/>
          </p:nvPr>
        </p:nvSpPr>
        <p:spPr>
          <a:xfrm>
            <a:off x="311700" y="1228675"/>
            <a:ext cx="8520600" cy="33402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en"/>
              <a:t>La ley también reconoce la </a:t>
            </a:r>
            <a:r>
              <a:rPr b="1" lang="en"/>
              <a:t>Contribución Determinada a Nivel Nacional</a:t>
            </a:r>
            <a:r>
              <a:rPr lang="en"/>
              <a:t> (NDC, por sus siglas en inglés), que contiene los compromisos de Chile ante la comunidad internacional en mitigación y adaptación al cambio climático, estableciendo en qué avanzaremos. Asimismo, establece la E</a:t>
            </a:r>
            <a:r>
              <a:rPr b="1" lang="en"/>
              <a:t>strategia Climática a Largo Plazo</a:t>
            </a:r>
            <a:r>
              <a:rPr lang="en"/>
              <a:t> (ECLP), hoja de ruta que detalla cómo el país cumplirá sus compromisos, a través de acciones concretas, considerando un horizonte de 30 años. En esa línea, </a:t>
            </a:r>
            <a:r>
              <a:rPr b="1" lang="en"/>
              <a:t>la ley obliga la elaboración planes sectoriales de mitigación y adaptación</a:t>
            </a:r>
            <a:r>
              <a:rPr lang="en"/>
              <a:t> con medidas y acciones concretas para cumplir estas metas.</a:t>
            </a:r>
            <a:endParaRPr/>
          </a:p>
          <a:p>
            <a:pPr indent="0" lvl="0" marL="0" rtl="0" algn="l">
              <a:spcBef>
                <a:spcPts val="1600"/>
              </a:spcBef>
              <a:spcAft>
                <a:spcPts val="1600"/>
              </a:spcAft>
              <a:buNone/>
            </a:pPr>
            <a:r>
              <a:rPr lang="en"/>
              <a:t>La normativa mandata, además, el desarrollo de </a:t>
            </a:r>
            <a:r>
              <a:rPr b="1" lang="en"/>
              <a:t>Planes Estratégicos de Recursos Hídricos en Cuenca</a:t>
            </a:r>
            <a:r>
              <a:rPr lang="en"/>
              <a:t> para las 101 cuencas del país. Además, se incorporan obligaciones concretas para Hacienda instaurando la obligación por parte del Estado de reportar todos los años la </a:t>
            </a:r>
            <a:r>
              <a:rPr b="1" lang="en"/>
              <a:t>inversión pública climática</a:t>
            </a:r>
            <a:r>
              <a:rPr lang="en"/>
              <a:t>; y también que las Instituciones Financieras deben declarar anualmente los </a:t>
            </a:r>
            <a:r>
              <a:rPr b="1" lang="en"/>
              <a:t>impactos y riesgos climáticos de sus proyectos</a:t>
            </a:r>
            <a:r>
              <a:rPr lang="en"/>
              <a:t> de inversión privada.</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61"/>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a:t>
            </a:r>
            <a:endParaRPr/>
          </a:p>
          <a:p>
            <a:pPr indent="0" lvl="0" marL="0" rtl="0" algn="ctr">
              <a:spcBef>
                <a:spcPts val="0"/>
              </a:spcBef>
              <a:spcAft>
                <a:spcPts val="0"/>
              </a:spcAft>
              <a:buNone/>
            </a:pPr>
            <a:r>
              <a:rPr lang="en"/>
              <a:t>Sistema Evaluación de Impacto Ambiental</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2010</a:t>
            </a:r>
            <a:endParaRPr/>
          </a:p>
        </p:txBody>
      </p:sp>
      <p:sp>
        <p:nvSpPr>
          <p:cNvPr id="81" name="Google Shape;81;p1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La Ley N.º 20.417,crea el Ministerio del Medio Ambiente (MMA), institución continuadora de la anterior CONAMA, además del Servicio de Evaluación Ambiental y la Superintendencia del Medioambiente</a:t>
            </a:r>
            <a:endParaRPr/>
          </a:p>
        </p:txBody>
      </p:sp>
      <p:pic>
        <p:nvPicPr>
          <p:cNvPr id="82" name="Google Shape;82;p17"/>
          <p:cNvPicPr preferRelativeResize="0"/>
          <p:nvPr/>
        </p:nvPicPr>
        <p:blipFill>
          <a:blip r:embed="rId3">
            <a:alphaModFix/>
          </a:blip>
          <a:stretch>
            <a:fillRect/>
          </a:stretch>
        </p:blipFill>
        <p:spPr>
          <a:xfrm>
            <a:off x="3272100" y="894588"/>
            <a:ext cx="5719501" cy="3354335"/>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62"/>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Sistema de Evaluación de Impacto Ambiental</a:t>
            </a:r>
            <a:endParaRPr/>
          </a:p>
        </p:txBody>
      </p:sp>
      <p:sp>
        <p:nvSpPr>
          <p:cNvPr id="360" name="Google Shape;360;p62"/>
          <p:cNvSpPr txBox="1"/>
          <p:nvPr>
            <p:ph idx="1" type="body"/>
          </p:nvPr>
        </p:nvSpPr>
        <p:spPr>
          <a:xfrm>
            <a:off x="311700" y="1228675"/>
            <a:ext cx="8520600" cy="3340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El sistema de evaluación de impacto ambiental (SEIA) entra en vigencia en 1997, y su objetivo principal es prevenir el deterioro ambiental, introduciendo la dimensión ambiental en el diseño y la ejecución de los proyectos y actividades que se realizan en Chile.</a:t>
            </a:r>
            <a:endParaRPr/>
          </a:p>
          <a:p>
            <a:pPr indent="0" lvl="0" marL="0" rtl="0" algn="l">
              <a:spcBef>
                <a:spcPts val="1600"/>
              </a:spcBef>
              <a:spcAft>
                <a:spcPts val="1600"/>
              </a:spcAft>
              <a:buNone/>
            </a:pPr>
            <a:r>
              <a:rPr lang="en"/>
              <a:t>El </a:t>
            </a:r>
            <a:r>
              <a:rPr lang="en" u="sng">
                <a:solidFill>
                  <a:schemeClr val="hlink"/>
                </a:solidFill>
                <a:hlinkClick r:id="rId3"/>
              </a:rPr>
              <a:t>servicio de evaluación ambiental</a:t>
            </a:r>
            <a:r>
              <a:rPr lang="en"/>
              <a:t> (SEA) administra un sistema información de líneas de base de los proyectos sometidos al SEIA, georreferenciado y de acceso público. Esto indica que uno puede averiguar qué es lo que había antes de que se pusiera en marcha cualquier proyecto que la ley obliga a pasar por el sistema de evaluación ambiental.</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63"/>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Sistema de Evaluación de Impacto Ambiental</a:t>
            </a:r>
            <a:endParaRPr/>
          </a:p>
        </p:txBody>
      </p:sp>
      <p:sp>
        <p:nvSpPr>
          <p:cNvPr id="366" name="Google Shape;366;p63"/>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El titular del proyecto o actividad que se somete al SEIA lo hace presentando una Declaración de Impacto Ambiental (DIA), salvo que dicho proyecto genere o presente alguno de los siguientes efectos, características o circunstancias contemplados en el artículo 11 de la Ley, caso en el cual deberá presentar un Estudio de Impacto Ambiental (EIA)</a:t>
            </a:r>
            <a:endParaRPr/>
          </a:p>
          <a:p>
            <a:pPr indent="0" lvl="0" marL="0" rtl="0" algn="l">
              <a:spcBef>
                <a:spcPts val="1600"/>
              </a:spcBef>
              <a:spcAft>
                <a:spcPts val="0"/>
              </a:spcAft>
              <a:buNone/>
            </a:pPr>
            <a:r>
              <a:rPr lang="en" u="sng">
                <a:solidFill>
                  <a:schemeClr val="hlink"/>
                </a:solidFill>
                <a:hlinkClick r:id="rId3"/>
              </a:rPr>
              <a:t>PROCESO DIA</a:t>
            </a:r>
            <a:endParaRPr/>
          </a:p>
          <a:p>
            <a:pPr indent="0" lvl="0" marL="0" rtl="0" algn="l">
              <a:spcBef>
                <a:spcPts val="1600"/>
              </a:spcBef>
              <a:spcAft>
                <a:spcPts val="1600"/>
              </a:spcAft>
              <a:buNone/>
            </a:pPr>
            <a:r>
              <a:rPr lang="en" u="sng">
                <a:solidFill>
                  <a:schemeClr val="hlink"/>
                </a:solidFill>
                <a:hlinkClick r:id="rId4"/>
              </a:rPr>
              <a:t>PROCESO EIA</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6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ICSARA</a:t>
            </a:r>
            <a:endParaRPr/>
          </a:p>
        </p:txBody>
      </p:sp>
      <p:sp>
        <p:nvSpPr>
          <p:cNvPr id="372" name="Google Shape;372;p6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ICSARA significa Informe Consolidado de Aclaraciones, Rectificaciones o Ampliaciones. Es el documento preparado por el Servicio de Evaluación Ambiental, que consolida las consultas, aclaraciones o rectificaciones solicitadas por los servicios competentes.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65"/>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a:t>
            </a:r>
            <a:endParaRPr/>
          </a:p>
          <a:p>
            <a:pPr indent="0" lvl="0" marL="0" rtl="0" algn="ctr">
              <a:spcBef>
                <a:spcPts val="0"/>
              </a:spcBef>
              <a:spcAft>
                <a:spcPts val="0"/>
              </a:spcAft>
              <a:buNone/>
            </a:pPr>
            <a:r>
              <a:rPr lang="en"/>
              <a:t>Hoja de Ruta Economía Circular</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66"/>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Chile Circular al 2040</a:t>
            </a:r>
            <a:endParaRPr/>
          </a:p>
        </p:txBody>
      </p:sp>
      <p:sp>
        <p:nvSpPr>
          <p:cNvPr id="383" name="Google Shape;383;p66"/>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 el año 2019, el Ministerio de Medio Ambiente, en conjunto con el Ministerio de Economía, la Corporación de Fomento de la Producción y la Agencia de Sustentabilidad y Cambio Climático iniciaron el desarrollo de un amplio proceso participativo que derivó en la publicación de la presente Hoja de Ruta para un Chile Circular al 2040.</a:t>
            </a:r>
            <a:endParaRPr/>
          </a:p>
          <a:p>
            <a:pPr indent="0" lvl="0" marL="0" rtl="0" algn="l">
              <a:spcBef>
                <a:spcPts val="1600"/>
              </a:spcBef>
              <a:spcAft>
                <a:spcPts val="1600"/>
              </a:spcAft>
              <a:buNone/>
            </a:pPr>
            <a:r>
              <a:rPr lang="en"/>
              <a:t>Fuente: </a:t>
            </a:r>
            <a:r>
              <a:rPr lang="en" u="sng">
                <a:solidFill>
                  <a:schemeClr val="hlink"/>
                </a:solidFill>
                <a:hlinkClick r:id="rId3"/>
              </a:rPr>
              <a:t>Economiacircular.mma.gob.cl</a:t>
            </a:r>
            <a:endParaRPr/>
          </a:p>
        </p:txBody>
      </p:sp>
      <p:pic>
        <p:nvPicPr>
          <p:cNvPr id="384" name="Google Shape;384;p66"/>
          <p:cNvPicPr preferRelativeResize="0"/>
          <p:nvPr/>
        </p:nvPicPr>
        <p:blipFill>
          <a:blip r:embed="rId4">
            <a:alphaModFix/>
          </a:blip>
          <a:stretch>
            <a:fillRect/>
          </a:stretch>
        </p:blipFill>
        <p:spPr>
          <a:xfrm>
            <a:off x="4870300" y="152400"/>
            <a:ext cx="3742806" cy="483870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67"/>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Hoja de Ruta para un Chile Circular al 2040</a:t>
            </a:r>
            <a:endParaRPr/>
          </a:p>
        </p:txBody>
      </p:sp>
      <p:pic>
        <p:nvPicPr>
          <p:cNvPr id="390" name="Google Shape;390;p67"/>
          <p:cNvPicPr preferRelativeResize="0"/>
          <p:nvPr/>
        </p:nvPicPr>
        <p:blipFill>
          <a:blip r:embed="rId3">
            <a:alphaModFix/>
          </a:blip>
          <a:stretch>
            <a:fillRect/>
          </a:stretch>
        </p:blipFill>
        <p:spPr>
          <a:xfrm>
            <a:off x="304800" y="1209950"/>
            <a:ext cx="3904205" cy="3781150"/>
          </a:xfrm>
          <a:prstGeom prst="rect">
            <a:avLst/>
          </a:prstGeom>
          <a:noFill/>
          <a:ln>
            <a:noFill/>
          </a:ln>
        </p:spPr>
      </p:pic>
      <p:pic>
        <p:nvPicPr>
          <p:cNvPr id="391" name="Google Shape;391;p67"/>
          <p:cNvPicPr preferRelativeResize="0"/>
          <p:nvPr/>
        </p:nvPicPr>
        <p:blipFill>
          <a:blip r:embed="rId4">
            <a:alphaModFix/>
          </a:blip>
          <a:stretch>
            <a:fillRect/>
          </a:stretch>
        </p:blipFill>
        <p:spPr>
          <a:xfrm>
            <a:off x="4361405" y="1209950"/>
            <a:ext cx="4630195" cy="337443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Ministerio del Medio AMbiente</a:t>
            </a:r>
            <a:endParaRPr/>
          </a:p>
        </p:txBody>
      </p:sp>
      <p:sp>
        <p:nvSpPr>
          <p:cNvPr id="88" name="Google Shape;88;p18"/>
          <p:cNvSpPr txBox="1"/>
          <p:nvPr>
            <p:ph idx="1" type="body"/>
          </p:nvPr>
        </p:nvSpPr>
        <p:spPr>
          <a:xfrm>
            <a:off x="311700" y="1389600"/>
            <a:ext cx="3903600" cy="3179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Misión</a:t>
            </a:r>
            <a:endParaRPr b="1"/>
          </a:p>
          <a:p>
            <a:pPr indent="0" lvl="0" marL="0" rtl="0" algn="l">
              <a:spcBef>
                <a:spcPts val="1600"/>
              </a:spcBef>
              <a:spcAft>
                <a:spcPts val="0"/>
              </a:spcAft>
              <a:buNone/>
            </a:pPr>
            <a:r>
              <a:rPr lang="en"/>
              <a:t>Liderar el desarrollo sustentable, a través de la generación de políticas públicas y regulaciones eficientes, promoviendo buenas prácticas y mejorando la educación ambiental ciudadana.</a:t>
            </a:r>
            <a:endParaRPr/>
          </a:p>
          <a:p>
            <a:pPr indent="0" lvl="0" marL="0" rtl="0" algn="l">
              <a:spcBef>
                <a:spcPts val="1600"/>
              </a:spcBef>
              <a:spcAft>
                <a:spcPts val="0"/>
              </a:spcAft>
              <a:buNone/>
            </a:pPr>
            <a:r>
              <a:rPr b="1" lang="en"/>
              <a:t>Visión</a:t>
            </a:r>
            <a:endParaRPr b="1"/>
          </a:p>
          <a:p>
            <a:pPr indent="0" lvl="0" marL="0" rtl="0" algn="l">
              <a:spcBef>
                <a:spcPts val="1600"/>
              </a:spcBef>
              <a:spcAft>
                <a:spcPts val="1600"/>
              </a:spcAft>
              <a:buNone/>
            </a:pPr>
            <a:r>
              <a:rPr lang="en"/>
              <a:t>Alcanzar el desarrollo sustentable para el país con el objeto de mejorar la calidad de vida de los chilenos, tanto de esta generación como de futuras.</a:t>
            </a:r>
            <a:endParaRPr/>
          </a:p>
        </p:txBody>
      </p:sp>
      <p:pic>
        <p:nvPicPr>
          <p:cNvPr id="89" name="Google Shape;89;p18">
            <a:hlinkClick r:id="rId3"/>
          </p:cNvPr>
          <p:cNvPicPr preferRelativeResize="0"/>
          <p:nvPr/>
        </p:nvPicPr>
        <p:blipFill>
          <a:blip r:embed="rId4">
            <a:alphaModFix/>
          </a:blip>
          <a:stretch>
            <a:fillRect/>
          </a:stretch>
        </p:blipFill>
        <p:spPr>
          <a:xfrm>
            <a:off x="4325825" y="1117075"/>
            <a:ext cx="4623899" cy="345191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Servicio de Evaluación Ambiental</a:t>
            </a:r>
            <a:endParaRPr/>
          </a:p>
        </p:txBody>
      </p:sp>
      <p:sp>
        <p:nvSpPr>
          <p:cNvPr id="95" name="Google Shape;95;p1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p>
            <a:pPr indent="0" lvl="0" marL="0" rtl="0" algn="l">
              <a:spcBef>
                <a:spcPts val="0"/>
              </a:spcBef>
              <a:spcAft>
                <a:spcPts val="1600"/>
              </a:spcAft>
              <a:buNone/>
            </a:pPr>
            <a:r>
              <a:rPr lang="en"/>
              <a:t>Su función central es tecnificar y administrar el instrumento de gestión ambiental denominado “Sistema de Evaluación de Impacto Ambiental” (SEIA), cuya gestión se basa en la evaluación ambiental de proyectos ajustada a lo establecido en la norma vigente, fomentando y facilitando la participación ciudadana en la evaluación de los proyectos.</a:t>
            </a:r>
            <a:endParaRPr/>
          </a:p>
        </p:txBody>
      </p:sp>
      <p:pic>
        <p:nvPicPr>
          <p:cNvPr id="96" name="Google Shape;96;p19"/>
          <p:cNvPicPr preferRelativeResize="0"/>
          <p:nvPr/>
        </p:nvPicPr>
        <p:blipFill>
          <a:blip r:embed="rId3">
            <a:alphaModFix/>
          </a:blip>
          <a:stretch>
            <a:fillRect/>
          </a:stretch>
        </p:blipFill>
        <p:spPr>
          <a:xfrm>
            <a:off x="3272100" y="1330488"/>
            <a:ext cx="5719500" cy="248253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0"/>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Otras instituciones relevantes</a:t>
            </a:r>
            <a:endParaRPr/>
          </a:p>
        </p:txBody>
      </p:sp>
      <p:sp>
        <p:nvSpPr>
          <p:cNvPr id="102" name="Google Shape;102;p20"/>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Ministerio de Desarrollo Social</a:t>
            </a:r>
            <a:endParaRPr/>
          </a:p>
          <a:p>
            <a:pPr indent="0" lvl="0" marL="0" rtl="0" algn="l">
              <a:spcBef>
                <a:spcPts val="1600"/>
              </a:spcBef>
              <a:spcAft>
                <a:spcPts val="0"/>
              </a:spcAft>
              <a:buNone/>
            </a:pPr>
            <a:r>
              <a:rPr lang="en"/>
              <a:t>Ministerio de Minería</a:t>
            </a:r>
            <a:endParaRPr/>
          </a:p>
          <a:p>
            <a:pPr indent="0" lvl="0" marL="0" rtl="0" algn="l">
              <a:spcBef>
                <a:spcPts val="1600"/>
              </a:spcBef>
              <a:spcAft>
                <a:spcPts val="0"/>
              </a:spcAft>
              <a:buNone/>
            </a:pPr>
            <a:r>
              <a:rPr lang="en"/>
              <a:t>Ministerio de Energía</a:t>
            </a:r>
            <a:endParaRPr/>
          </a:p>
          <a:p>
            <a:pPr indent="0" lvl="0" marL="0" rtl="0" algn="l">
              <a:spcBef>
                <a:spcPts val="1600"/>
              </a:spcBef>
              <a:spcAft>
                <a:spcPts val="0"/>
              </a:spcAft>
              <a:buNone/>
            </a:pPr>
            <a:r>
              <a:rPr lang="en"/>
              <a:t>Agencia para la Sustentabilidad y Cambio Climático</a:t>
            </a:r>
            <a:endParaRPr/>
          </a:p>
          <a:p>
            <a:pPr indent="0" lvl="0" marL="0" rtl="0" algn="l">
              <a:spcBef>
                <a:spcPts val="1600"/>
              </a:spcBef>
              <a:spcAft>
                <a:spcPts val="1600"/>
              </a:spcAft>
              <a:buNone/>
            </a:pPr>
            <a:r>
              <a:rPr lang="en"/>
              <a:t>Programas Transforma CORFO</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1"/>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a:p>
            <a:pPr indent="0" lvl="0" marL="0" rtl="0" algn="ctr">
              <a:spcBef>
                <a:spcPts val="0"/>
              </a:spcBef>
              <a:spcAft>
                <a:spcPts val="0"/>
              </a:spcAft>
              <a:buNone/>
            </a:pPr>
            <a:r>
              <a:rPr lang="en"/>
              <a:t>Ley 19.300 Bases Generales del Medio Ambiente</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